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Audiowide"/>
      <p:regular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Abel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Audiowide-regular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Abel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7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9" name="Google Shape;46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5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g23c635fc9e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7" name="Google Shape;4827;g23c635fc9e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9" name="Shape 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0" name="Google Shape;4840;g23c635fc9e9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1" name="Google Shape;4841;g23c635fc9e9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g23c5ad51015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5" name="Google Shape;4855;g23c5ad51015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3" name="Shape 4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" name="Google Shape;4884;g23c635fc9e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5" name="Google Shape;4885;g23c635fc9e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7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8" name="Google Shape;4898;g23c635fc9e9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9" name="Google Shape;4899;g23c635fc9e9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1" name="Shape 4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2" name="Google Shape;4912;g23c635fc9e9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3" name="Google Shape;4913;g23c635fc9e9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5" name="Shape 4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6" name="Google Shape;4926;g23c5ad51015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7" name="Google Shape;4927;g23c5ad51015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3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g23c635fc9e9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5" name="Google Shape;4965;g23c635fc9e9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1" name="Shape 5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2" name="Google Shape;5002;g23c5ad51015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3" name="Google Shape;5003;g23c5ad51015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6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g23c635fc9e9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8" name="Google Shape;5048;g23c635fc9e9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3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g23b72bc31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5" name="Google Shape;4685;g23b72bc31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Nat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First, why not linear time?!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95959"/>
                </a:solidFill>
              </a:rPr>
              <a:t>Overly involved implementation - more optimization focused (i.e. EC524) than data structures … Combinatorial vs Linear Optimization (“Programming”) Approach- utilizing approximation methods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9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g23c635fc9e9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1" name="Google Shape;5061;g23c635fc9e9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2" name="Shape 5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3" name="Google Shape;5073;g23c635fc9e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4" name="Google Shape;5074;g23c635fc9e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Nat:Faster approaches (2013, 2022).. “Modern” Approaches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95959"/>
                </a:solidFill>
              </a:rPr>
              <a:t>-Linear Optimization (/programming aka LP solutions) Algs (vs Combinatorial Algs)’.. LP Solver - Simplex Method.. Approximation Methods~Beyond Scope of this Project/Presentation</a:t>
            </a:r>
            <a:endParaRPr sz="1000">
              <a:solidFill>
                <a:srgbClr val="595959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en" sz="1000">
                <a:solidFill>
                  <a:srgbClr val="595959"/>
                </a:solidFill>
              </a:rPr>
              <a:t>Why it matters: Able to achieve fastest times for specific max flow problems, including near linear time</a:t>
            </a:r>
            <a:endParaRPr sz="1000">
              <a:solidFill>
                <a:srgbClr val="595959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en" sz="1000">
                <a:solidFill>
                  <a:srgbClr val="595959"/>
                </a:solidFill>
              </a:rPr>
              <a:t>Basic structure: outer algorithm, outer algorithm. Use LP approaches, improvement on inner algorithm. Dynamic cycle, min ratios, etc.</a:t>
            </a:r>
            <a:endParaRPr sz="1000">
              <a:solidFill>
                <a:srgbClr val="595959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en" sz="1000">
                <a:solidFill>
                  <a:srgbClr val="595959"/>
                </a:solidFill>
              </a:rPr>
              <a:t>Runtime, Space</a:t>
            </a:r>
            <a:endParaRPr sz="1000">
              <a:solidFill>
                <a:srgbClr val="595959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en" sz="1000">
                <a:solidFill>
                  <a:srgbClr val="595959"/>
                </a:solidFill>
              </a:rPr>
              <a:t>O(edges^1+o(1)) i.e. E^(1 plus some “very small number”)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7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8" name="Google Shape;5118;g23b72bc315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9" name="Google Shape;5119;g23b72bc315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Google Shape;5127;g23b8caed71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8" name="Google Shape;5128;g23b8caed71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Google Shape;5137;g23b8caed86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8" name="Google Shape;5138;g23b8caed86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g23b8caed7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5" name="Google Shape;5145;g23b8caed7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g23b8caed7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2" name="Google Shape;5152;g23b8caed7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Sasha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7" name="Shape 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8" name="Google Shape;5158;g23b72bc315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9" name="Google Shape;5159;g23b72bc315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5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g23b72bc315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7" name="Google Shape;5167;g23b72bc315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4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Google Shape;5175;g23c5ad5101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6" name="Google Shape;5176;g23c5ad5101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9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g23c635fc9e9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1" name="Google Shape;4691;g23c635fc9e9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3" name="Shape 5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Google Shape;5184;g23c635fc9e9_1_4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5" name="Google Shape;5185;g23c635fc9e9_1_4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0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" name="Google Shape;5201;g23c635fc9e9_1_4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2" name="Google Shape;5202;g23c635fc9e9_1_4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1" name="Shape 5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" name="Google Shape;5212;g23c635fc9e9_1_4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3" name="Google Shape;5213;g23c635fc9e9_1_4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0" name="Shape 5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1" name="Google Shape;5221;g23c635fc9e9_1_4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2" name="Google Shape;5222;g23c635fc9e9_1_4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g23c635fc9e9_1_4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9" name="Google Shape;5229;g23c635fc9e9_1_4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9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g23c635fc9e9_1_4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1" name="Google Shape;5241;g23c635fc9e9_1_4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9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0" name="Google Shape;5250;g23c5ad5101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1" name="Google Shape;5251;g23c5ad5101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5" name="Shape 5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6" name="Google Shape;5256;g23ca6ec8c1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7" name="Google Shape;5257;g23ca6ec8c1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g23b72bc315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4" name="Google Shape;5264;g23b72bc315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 and Mark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g23b72bc315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1" name="Google Shape;5271;g23b72bc315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3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Google Shape;4734;g23c635fc9e9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5" name="Google Shape;4735;g23c635fc9e9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Google Shape;5276;g23c635fc9e9_1_4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7" name="Google Shape;5277;g23c635fc9e9_1_4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g23b72bc315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3" name="Google Shape;5283;g23b72bc315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7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Google Shape;4748;g23c635fc9e9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9" name="Google Shape;4749;g23c635fc9e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g23c635fc9e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3" name="Google Shape;4763;g23c635fc9e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5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6" name="Google Shape;4776;g23c5ad5101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7" name="Google Shape;4777;g23c5ad5101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7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8" name="Google Shape;4798;g23c635fc9e9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9" name="Google Shape;4799;g23c635fc9e9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1" name="Shape 4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" name="Google Shape;4812;g23c635fc9e9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3" name="Google Shape;4813;g23c635fc9e9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12" name="Google Shape;12;p2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11"/>
          <p:cNvGrpSpPr/>
          <p:nvPr/>
        </p:nvGrpSpPr>
        <p:grpSpPr>
          <a:xfrm rot="-778054">
            <a:off x="5534929" y="143425"/>
            <a:ext cx="7706697" cy="7263245"/>
            <a:chOff x="2905900" y="1175475"/>
            <a:chExt cx="7706675" cy="7263225"/>
          </a:xfrm>
        </p:grpSpPr>
        <p:sp>
          <p:nvSpPr>
            <p:cNvPr id="1856" name="Google Shape;1856;p11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1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1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1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1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1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1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1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1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1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1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1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1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1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1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1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1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1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1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1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1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1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1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1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1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1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1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1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1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1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1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1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1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1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1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1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1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1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1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1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1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1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1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1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1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1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1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1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1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1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1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1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1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1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1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1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1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1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1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1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1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1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1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1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1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1" name="Google Shape;1921;p11"/>
          <p:cNvGrpSpPr/>
          <p:nvPr/>
        </p:nvGrpSpPr>
        <p:grpSpPr>
          <a:xfrm rot="-778054">
            <a:off x="-3380471" y="-1720525"/>
            <a:ext cx="7706697" cy="7263245"/>
            <a:chOff x="2905900" y="1175475"/>
            <a:chExt cx="7706675" cy="7263225"/>
          </a:xfrm>
        </p:grpSpPr>
        <p:sp>
          <p:nvSpPr>
            <p:cNvPr id="1922" name="Google Shape;1922;p11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1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1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1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1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1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1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1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1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1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1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1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1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1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1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1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1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1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1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1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1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1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1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1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1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1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1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1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1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1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1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1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1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1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1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1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1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1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1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1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1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1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1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1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1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1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1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1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1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1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1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1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1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1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1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1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1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1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1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1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1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1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1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1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1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7" name="Google Shape;1987;p11"/>
          <p:cNvSpPr txBox="1"/>
          <p:nvPr>
            <p:ph hasCustomPrompt="1" type="title"/>
          </p:nvPr>
        </p:nvSpPr>
        <p:spPr>
          <a:xfrm>
            <a:off x="1737750" y="1516025"/>
            <a:ext cx="56685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8" name="Google Shape;1988;p11"/>
          <p:cNvSpPr txBox="1"/>
          <p:nvPr>
            <p:ph idx="1" type="body"/>
          </p:nvPr>
        </p:nvSpPr>
        <p:spPr>
          <a:xfrm>
            <a:off x="1737738" y="3081175"/>
            <a:ext cx="56685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1" name="Google Shape;1991;p13"/>
          <p:cNvGrpSpPr/>
          <p:nvPr/>
        </p:nvGrpSpPr>
        <p:grpSpPr>
          <a:xfrm flipH="1">
            <a:off x="2890413" y="-1150512"/>
            <a:ext cx="9036625" cy="5462925"/>
            <a:chOff x="-1554275" y="-744050"/>
            <a:chExt cx="9036625" cy="5462925"/>
          </a:xfrm>
        </p:grpSpPr>
        <p:sp>
          <p:nvSpPr>
            <p:cNvPr id="1992" name="Google Shape;1992;p13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3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4" name="Google Shape;1994;p13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1995" name="Google Shape;1995;p13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13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13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13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13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13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13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13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13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13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13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13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13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13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13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13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13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13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13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13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13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13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13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17" name="Google Shape;2117;p13"/>
          <p:cNvSpPr txBox="1"/>
          <p:nvPr>
            <p:ph hasCustomPrompt="1" type="title"/>
          </p:nvPr>
        </p:nvSpPr>
        <p:spPr>
          <a:xfrm>
            <a:off x="717994" y="1536363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18" name="Google Shape;2118;p13"/>
          <p:cNvSpPr txBox="1"/>
          <p:nvPr>
            <p:ph idx="1" type="subTitle"/>
          </p:nvPr>
        </p:nvSpPr>
        <p:spPr>
          <a:xfrm>
            <a:off x="1278450" y="1536375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9" name="Google Shape;2119;p13"/>
          <p:cNvSpPr txBox="1"/>
          <p:nvPr>
            <p:ph idx="2" type="subTitle"/>
          </p:nvPr>
        </p:nvSpPr>
        <p:spPr>
          <a:xfrm>
            <a:off x="1278449" y="2043613"/>
            <a:ext cx="22587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0" name="Google Shape;2120;p13"/>
          <p:cNvSpPr txBox="1"/>
          <p:nvPr>
            <p:ph hasCustomPrompt="1" idx="3" type="title"/>
          </p:nvPr>
        </p:nvSpPr>
        <p:spPr>
          <a:xfrm>
            <a:off x="4592704" y="1536363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1" name="Google Shape;2121;p13"/>
          <p:cNvSpPr txBox="1"/>
          <p:nvPr>
            <p:ph idx="4" type="subTitle"/>
          </p:nvPr>
        </p:nvSpPr>
        <p:spPr>
          <a:xfrm>
            <a:off x="5147526" y="1536375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2" name="Google Shape;2122;p13"/>
          <p:cNvSpPr txBox="1"/>
          <p:nvPr>
            <p:ph idx="5" type="subTitle"/>
          </p:nvPr>
        </p:nvSpPr>
        <p:spPr>
          <a:xfrm>
            <a:off x="5147519" y="2043613"/>
            <a:ext cx="22587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3" name="Google Shape;2123;p13"/>
          <p:cNvSpPr txBox="1"/>
          <p:nvPr>
            <p:ph hasCustomPrompt="1" idx="6" type="title"/>
          </p:nvPr>
        </p:nvSpPr>
        <p:spPr>
          <a:xfrm>
            <a:off x="717994" y="3326299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4" name="Google Shape;2124;p13"/>
          <p:cNvSpPr txBox="1"/>
          <p:nvPr>
            <p:ph idx="7" type="subTitle"/>
          </p:nvPr>
        </p:nvSpPr>
        <p:spPr>
          <a:xfrm>
            <a:off x="1278450" y="3326302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5" name="Google Shape;2125;p13"/>
          <p:cNvSpPr txBox="1"/>
          <p:nvPr>
            <p:ph idx="8" type="subTitle"/>
          </p:nvPr>
        </p:nvSpPr>
        <p:spPr>
          <a:xfrm>
            <a:off x="1278449" y="3830263"/>
            <a:ext cx="2258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6" name="Google Shape;2126;p13"/>
          <p:cNvSpPr txBox="1"/>
          <p:nvPr>
            <p:ph hasCustomPrompt="1" idx="9" type="title"/>
          </p:nvPr>
        </p:nvSpPr>
        <p:spPr>
          <a:xfrm>
            <a:off x="4592704" y="3326299"/>
            <a:ext cx="557700" cy="5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27" name="Google Shape;2127;p13"/>
          <p:cNvSpPr txBox="1"/>
          <p:nvPr>
            <p:ph idx="13" type="subTitle"/>
          </p:nvPr>
        </p:nvSpPr>
        <p:spPr>
          <a:xfrm>
            <a:off x="5147526" y="3326302"/>
            <a:ext cx="32856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8" name="Google Shape;2128;p13"/>
          <p:cNvSpPr txBox="1"/>
          <p:nvPr>
            <p:ph idx="14" type="subTitle"/>
          </p:nvPr>
        </p:nvSpPr>
        <p:spPr>
          <a:xfrm>
            <a:off x="5147519" y="3830263"/>
            <a:ext cx="22587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29" name="Google Shape;2129;p13"/>
          <p:cNvSpPr txBox="1"/>
          <p:nvPr>
            <p:ph idx="15"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5"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4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2132" name="Google Shape;2132;p14"/>
          <p:cNvGrpSpPr/>
          <p:nvPr/>
        </p:nvGrpSpPr>
        <p:grpSpPr>
          <a:xfrm rot="-7965303">
            <a:off x="934445" y="2655105"/>
            <a:ext cx="7707067" cy="7263594"/>
            <a:chOff x="2905900" y="1175475"/>
            <a:chExt cx="7706675" cy="7263225"/>
          </a:xfrm>
        </p:grpSpPr>
        <p:sp>
          <p:nvSpPr>
            <p:cNvPr id="2133" name="Google Shape;2133;p14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4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4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4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4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4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4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4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4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4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4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4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4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4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4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4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4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4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4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4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4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4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4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4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4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4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4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4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4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4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4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4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4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4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4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4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4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4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4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4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4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4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4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4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4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4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4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4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4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4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4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4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4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4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4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4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4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4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4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4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4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4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4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4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4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8" name="Google Shape;2198;p14"/>
          <p:cNvGrpSpPr/>
          <p:nvPr/>
        </p:nvGrpSpPr>
        <p:grpSpPr>
          <a:xfrm rot="-7086614">
            <a:off x="3837710" y="-5493679"/>
            <a:ext cx="7707175" cy="7263697"/>
            <a:chOff x="2905900" y="1175475"/>
            <a:chExt cx="7706675" cy="7263225"/>
          </a:xfrm>
        </p:grpSpPr>
        <p:sp>
          <p:nvSpPr>
            <p:cNvPr id="2199" name="Google Shape;2199;p14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4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4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4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4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4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4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4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4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4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4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4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4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4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4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4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4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4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4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4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4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4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4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4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4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4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4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4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4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4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4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4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4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4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4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4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4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4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4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4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4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4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4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4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4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4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4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4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4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4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4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4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4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4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4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4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4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4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4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4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4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4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4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4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4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_1"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5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2266" name="Google Shape;2266;p15"/>
          <p:cNvGrpSpPr/>
          <p:nvPr/>
        </p:nvGrpSpPr>
        <p:grpSpPr>
          <a:xfrm rot="10800000">
            <a:off x="1004463" y="-4739862"/>
            <a:ext cx="9036625" cy="5462925"/>
            <a:chOff x="-1554275" y="-744050"/>
            <a:chExt cx="9036625" cy="5462925"/>
          </a:xfrm>
        </p:grpSpPr>
        <p:sp>
          <p:nvSpPr>
            <p:cNvPr id="2267" name="Google Shape;2267;p15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9" name="Google Shape;2269;p15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2270" name="Google Shape;2270;p15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15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15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15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15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15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15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15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15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15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15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15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15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15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15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15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15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15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15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15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15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15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15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15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15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15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15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15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5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5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5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15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15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5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5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15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15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15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15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5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5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15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15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15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15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15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15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15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15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15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15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15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15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15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15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15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15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15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15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15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15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15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15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15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15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15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15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15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15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15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15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15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15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15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15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15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15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15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15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15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15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15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15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15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15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5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5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5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5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15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15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15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15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5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5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15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15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15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15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15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15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15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15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15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15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15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15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15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15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15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15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15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15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15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15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15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5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5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5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15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5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5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7"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" name="Google Shape;2393;p16"/>
          <p:cNvGrpSpPr/>
          <p:nvPr/>
        </p:nvGrpSpPr>
        <p:grpSpPr>
          <a:xfrm>
            <a:off x="-1446125" y="-2599650"/>
            <a:ext cx="9206200" cy="7199075"/>
            <a:chOff x="-3560675" y="-1695025"/>
            <a:chExt cx="9206200" cy="7199075"/>
          </a:xfrm>
        </p:grpSpPr>
        <p:sp>
          <p:nvSpPr>
            <p:cNvPr id="2394" name="Google Shape;2394;p16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7" name="Google Shape;2397;p16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2398" name="Google Shape;2398;p16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6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6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16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16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03" name="Google Shape;2403;p16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2404" name="Google Shape;2404;p16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16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6" name="Google Shape;2406;p16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7" name="Google Shape;2407;p16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8" name="Google Shape;2408;p16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9" name="Google Shape;2409;p16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0" name="Google Shape;2410;p16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1" name="Google Shape;2411;p16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2" name="Google Shape;2412;p16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16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16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16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16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16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8" name="Google Shape;2418;p16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9" name="Google Shape;2419;p16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0" name="Google Shape;2420;p16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1" name="Google Shape;2421;p16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2" name="Google Shape;2422;p16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3" name="Google Shape;2423;p16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4" name="Google Shape;2424;p16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5" name="Google Shape;2425;p16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6" name="Google Shape;2426;p16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7" name="Google Shape;2427;p16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8" name="Google Shape;2428;p16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9" name="Google Shape;2429;p16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0" name="Google Shape;2430;p16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1" name="Google Shape;2431;p16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2" name="Google Shape;2432;p16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3" name="Google Shape;2433;p16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4" name="Google Shape;2434;p16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5" name="Google Shape;2435;p16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6" name="Google Shape;2436;p16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7" name="Google Shape;2437;p16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8" name="Google Shape;2438;p16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9" name="Google Shape;2439;p16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0" name="Google Shape;2440;p16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1" name="Google Shape;2441;p16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2" name="Google Shape;2442;p16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3" name="Google Shape;2443;p16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4" name="Google Shape;2444;p16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5" name="Google Shape;2445;p16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6" name="Google Shape;2446;p16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7" name="Google Shape;2447;p16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8" name="Google Shape;2448;p16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9" name="Google Shape;2449;p16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0" name="Google Shape;2450;p16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1" name="Google Shape;2451;p16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2" name="Google Shape;2452;p16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3" name="Google Shape;2453;p16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4" name="Google Shape;2454;p16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5" name="Google Shape;2455;p16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6" name="Google Shape;2456;p16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7" name="Google Shape;2457;p16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8" name="Google Shape;2458;p16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9" name="Google Shape;2459;p16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0" name="Google Shape;2460;p16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1" name="Google Shape;2461;p16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462" name="Google Shape;2462;p16"/>
          <p:cNvSpPr txBox="1"/>
          <p:nvPr>
            <p:ph type="title"/>
          </p:nvPr>
        </p:nvSpPr>
        <p:spPr>
          <a:xfrm>
            <a:off x="4772350" y="3051700"/>
            <a:ext cx="3487200" cy="48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63" name="Google Shape;2463;p16"/>
          <p:cNvSpPr txBox="1"/>
          <p:nvPr>
            <p:ph idx="1" type="subTitle"/>
          </p:nvPr>
        </p:nvSpPr>
        <p:spPr>
          <a:xfrm>
            <a:off x="4772275" y="1610025"/>
            <a:ext cx="34872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5" name="Google Shape;2465;p17"/>
          <p:cNvGrpSpPr/>
          <p:nvPr/>
        </p:nvGrpSpPr>
        <p:grpSpPr>
          <a:xfrm flipH="1" rot="10800000">
            <a:off x="-672042" y="438157"/>
            <a:ext cx="10488084" cy="6107348"/>
            <a:chOff x="-120550" y="-133450"/>
            <a:chExt cx="7847425" cy="4570000"/>
          </a:xfrm>
        </p:grpSpPr>
        <p:sp>
          <p:nvSpPr>
            <p:cNvPr id="2466" name="Google Shape;2466;p17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7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7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7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7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7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7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7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7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7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7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7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7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7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7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7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7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7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7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7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7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7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7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7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7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7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7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7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7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7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7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7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7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7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7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7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7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7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7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7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7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7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7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7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7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7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7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7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7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7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7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7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7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7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7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7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7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7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7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7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7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7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7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7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7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7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7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7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7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7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7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7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7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7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7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7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7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7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7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7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7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7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7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7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7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7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7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7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7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7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7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7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7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7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7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7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7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7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7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7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7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7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7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7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7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7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7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7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7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7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7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7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7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7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7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7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7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7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7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7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7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7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7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7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7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7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7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7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7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7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7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7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7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7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7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7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7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7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7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7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7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7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7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7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7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7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7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7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7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7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7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7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7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7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7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7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7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7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7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7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7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7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7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7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7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7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7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7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7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7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7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7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7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7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7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7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7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7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7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7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7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7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7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7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7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7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7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7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7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7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7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7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7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7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7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7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7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7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7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7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7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7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7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7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7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7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7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7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7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7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7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7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7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7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7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7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7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7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7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7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7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7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7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7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7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7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7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7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7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7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7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7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7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7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7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7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7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7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7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7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7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7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7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7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7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7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7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7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7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7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7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7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7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7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7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7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7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7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7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7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7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7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7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7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7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7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9" name="Google Shape;2789;p17"/>
          <p:cNvSpPr txBox="1"/>
          <p:nvPr>
            <p:ph idx="1" type="subTitle"/>
          </p:nvPr>
        </p:nvSpPr>
        <p:spPr>
          <a:xfrm>
            <a:off x="1095375" y="2236821"/>
            <a:ext cx="29529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0" name="Google Shape;2790;p17"/>
          <p:cNvSpPr txBox="1"/>
          <p:nvPr>
            <p:ph type="title"/>
          </p:nvPr>
        </p:nvSpPr>
        <p:spPr>
          <a:xfrm>
            <a:off x="1085975" y="1615227"/>
            <a:ext cx="29529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8"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2" name="Google Shape;2792;p18"/>
          <p:cNvGrpSpPr/>
          <p:nvPr/>
        </p:nvGrpSpPr>
        <p:grpSpPr>
          <a:xfrm flipH="1" rot="10800000">
            <a:off x="-3046325" y="-455562"/>
            <a:ext cx="9206200" cy="7199075"/>
            <a:chOff x="-3560675" y="-1695025"/>
            <a:chExt cx="9206200" cy="7199075"/>
          </a:xfrm>
        </p:grpSpPr>
        <p:sp>
          <p:nvSpPr>
            <p:cNvPr id="2793" name="Google Shape;2793;p18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6" name="Google Shape;2796;p18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2797" name="Google Shape;2797;p18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18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18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18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8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02" name="Google Shape;2802;p18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2803" name="Google Shape;2803;p18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4" name="Google Shape;2804;p18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5" name="Google Shape;2805;p18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6" name="Google Shape;2806;p18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7" name="Google Shape;2807;p18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18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18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18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1" name="Google Shape;2811;p18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2" name="Google Shape;2812;p18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3" name="Google Shape;2813;p18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4" name="Google Shape;2814;p18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5" name="Google Shape;2815;p18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18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18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18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18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0" name="Google Shape;2820;p18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1" name="Google Shape;2821;p18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2" name="Google Shape;2822;p18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3" name="Google Shape;2823;p18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4" name="Google Shape;2824;p18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5" name="Google Shape;2825;p18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6" name="Google Shape;2826;p18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7" name="Google Shape;2827;p18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8" name="Google Shape;2828;p18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9" name="Google Shape;2829;p18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0" name="Google Shape;2830;p18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1" name="Google Shape;2831;p18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2" name="Google Shape;2832;p18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3" name="Google Shape;2833;p18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4" name="Google Shape;2834;p18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5" name="Google Shape;2835;p18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6" name="Google Shape;2836;p18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7" name="Google Shape;2837;p18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8" name="Google Shape;2838;p18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9" name="Google Shape;2839;p18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0" name="Google Shape;2840;p18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1" name="Google Shape;2841;p18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2" name="Google Shape;2842;p18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3" name="Google Shape;2843;p18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4" name="Google Shape;2844;p18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5" name="Google Shape;2845;p18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6" name="Google Shape;2846;p18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7" name="Google Shape;2847;p18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8" name="Google Shape;2848;p18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9" name="Google Shape;2849;p18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0" name="Google Shape;2850;p18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1" name="Google Shape;2851;p18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2" name="Google Shape;2852;p18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3" name="Google Shape;2853;p18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4" name="Google Shape;2854;p18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5" name="Google Shape;2855;p18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6" name="Google Shape;2856;p18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7" name="Google Shape;2857;p18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8" name="Google Shape;2858;p18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9" name="Google Shape;2859;p18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0" name="Google Shape;2860;p18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861" name="Google Shape;2861;p18"/>
          <p:cNvSpPr txBox="1"/>
          <p:nvPr>
            <p:ph idx="1" type="subTitle"/>
          </p:nvPr>
        </p:nvSpPr>
        <p:spPr>
          <a:xfrm>
            <a:off x="4905375" y="2268425"/>
            <a:ext cx="25050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62" name="Google Shape;2862;p18"/>
          <p:cNvSpPr txBox="1"/>
          <p:nvPr>
            <p:ph type="title"/>
          </p:nvPr>
        </p:nvSpPr>
        <p:spPr>
          <a:xfrm>
            <a:off x="4905375" y="1565225"/>
            <a:ext cx="25050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3"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9"/>
          <p:cNvSpPr txBox="1"/>
          <p:nvPr>
            <p:ph idx="1" type="body"/>
          </p:nvPr>
        </p:nvSpPr>
        <p:spPr>
          <a:xfrm>
            <a:off x="712175" y="3720764"/>
            <a:ext cx="25062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5" name="Google Shape;2865;p19"/>
          <p:cNvSpPr txBox="1"/>
          <p:nvPr>
            <p:ph hasCustomPrompt="1" type="title"/>
          </p:nvPr>
        </p:nvSpPr>
        <p:spPr>
          <a:xfrm>
            <a:off x="3318900" y="1895477"/>
            <a:ext cx="2506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6" name="Google Shape;2866;p19"/>
          <p:cNvSpPr txBox="1"/>
          <p:nvPr>
            <p:ph idx="2" type="body"/>
          </p:nvPr>
        </p:nvSpPr>
        <p:spPr>
          <a:xfrm>
            <a:off x="3318900" y="3720756"/>
            <a:ext cx="25062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7" name="Google Shape;2867;p19"/>
          <p:cNvSpPr txBox="1"/>
          <p:nvPr>
            <p:ph hasCustomPrompt="1" idx="3" type="title"/>
          </p:nvPr>
        </p:nvSpPr>
        <p:spPr>
          <a:xfrm>
            <a:off x="712175" y="1895481"/>
            <a:ext cx="2506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8" name="Google Shape;2868;p19"/>
          <p:cNvSpPr txBox="1"/>
          <p:nvPr>
            <p:ph hasCustomPrompt="1" idx="4" type="title"/>
          </p:nvPr>
        </p:nvSpPr>
        <p:spPr>
          <a:xfrm>
            <a:off x="5930225" y="1895485"/>
            <a:ext cx="2506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69" name="Google Shape;2869;p19"/>
          <p:cNvSpPr txBox="1"/>
          <p:nvPr>
            <p:ph idx="5" type="body"/>
          </p:nvPr>
        </p:nvSpPr>
        <p:spPr>
          <a:xfrm>
            <a:off x="5930225" y="3720772"/>
            <a:ext cx="25062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0" name="Google Shape;2870;p19"/>
          <p:cNvSpPr txBox="1"/>
          <p:nvPr>
            <p:ph idx="6" type="subTitle"/>
          </p:nvPr>
        </p:nvSpPr>
        <p:spPr>
          <a:xfrm>
            <a:off x="712175" y="3347209"/>
            <a:ext cx="25056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71" name="Google Shape;2871;p19"/>
          <p:cNvSpPr txBox="1"/>
          <p:nvPr>
            <p:ph idx="7" type="subTitle"/>
          </p:nvPr>
        </p:nvSpPr>
        <p:spPr>
          <a:xfrm>
            <a:off x="3319200" y="3347209"/>
            <a:ext cx="25056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72" name="Google Shape;2872;p19"/>
          <p:cNvSpPr txBox="1"/>
          <p:nvPr>
            <p:ph idx="8" type="subTitle"/>
          </p:nvPr>
        </p:nvSpPr>
        <p:spPr>
          <a:xfrm>
            <a:off x="5930525" y="3347209"/>
            <a:ext cx="25056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873" name="Google Shape;2873;p19"/>
          <p:cNvSpPr txBox="1"/>
          <p:nvPr>
            <p:ph idx="9"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2874" name="Google Shape;2874;p19"/>
          <p:cNvGrpSpPr/>
          <p:nvPr/>
        </p:nvGrpSpPr>
        <p:grpSpPr>
          <a:xfrm rot="10800000">
            <a:off x="1004463" y="-4739862"/>
            <a:ext cx="9036625" cy="5462925"/>
            <a:chOff x="-1554275" y="-744050"/>
            <a:chExt cx="9036625" cy="5462925"/>
          </a:xfrm>
        </p:grpSpPr>
        <p:sp>
          <p:nvSpPr>
            <p:cNvPr id="2875" name="Google Shape;2875;p19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9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7" name="Google Shape;2877;p19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2878" name="Google Shape;2878;p19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19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19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19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19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19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19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19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19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19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19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19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19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19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19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19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19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19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19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19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19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19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19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19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19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19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19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19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19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19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19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19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19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19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19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19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19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19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19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19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19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19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19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19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19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19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19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19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19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19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19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19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19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19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19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19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19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19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19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19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19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19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19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19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19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19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19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19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19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19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19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19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0" name="Google Shape;2950;p19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1" name="Google Shape;2951;p19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2" name="Google Shape;2952;p19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19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19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19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19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19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19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19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19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19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19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19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19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19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19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19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19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19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19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19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19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19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19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19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19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19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19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19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19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19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19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19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19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19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19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19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19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19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19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19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19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19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19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19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19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19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19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9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1" name="Google Shape;3001;p20"/>
          <p:cNvGrpSpPr/>
          <p:nvPr/>
        </p:nvGrpSpPr>
        <p:grpSpPr>
          <a:xfrm flipH="1">
            <a:off x="2228725" y="-1474362"/>
            <a:ext cx="9036625" cy="5462925"/>
            <a:chOff x="-1554275" y="-744050"/>
            <a:chExt cx="9036625" cy="5462925"/>
          </a:xfrm>
        </p:grpSpPr>
        <p:sp>
          <p:nvSpPr>
            <p:cNvPr id="3002" name="Google Shape;3002;p20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0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04" name="Google Shape;3004;p20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005" name="Google Shape;3005;p20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20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20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20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20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20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20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20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20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20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20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20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20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20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20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20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20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20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20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20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20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20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20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20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20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20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20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20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20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20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20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20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20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20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20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20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20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20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20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20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20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20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20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20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20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20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20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20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20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20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20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20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20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20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20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20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20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20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20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20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20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20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20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20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20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20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20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20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20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20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20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20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20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20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20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20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20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20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20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20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20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20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20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20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20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20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20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20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20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20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20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20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20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20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20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20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20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20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20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20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20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20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20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20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20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20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20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20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20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20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20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20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20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20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20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20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20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20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20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20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20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20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27" name="Google Shape;3127;p20"/>
          <p:cNvGrpSpPr/>
          <p:nvPr/>
        </p:nvGrpSpPr>
        <p:grpSpPr>
          <a:xfrm flipH="1" rot="10800000">
            <a:off x="-2899062" y="795488"/>
            <a:ext cx="9036625" cy="5462925"/>
            <a:chOff x="-1554275" y="-744050"/>
            <a:chExt cx="9036625" cy="5462925"/>
          </a:xfrm>
        </p:grpSpPr>
        <p:sp>
          <p:nvSpPr>
            <p:cNvPr id="3128" name="Google Shape;3128;p20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0" name="Google Shape;3130;p20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131" name="Google Shape;3131;p20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20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20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20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20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20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20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20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20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20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20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20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20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20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20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20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20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20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20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20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20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20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20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20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20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20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20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20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20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20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20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20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20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20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20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20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20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20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20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20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20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20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20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20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20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20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20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20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20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20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20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20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20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20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20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20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20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20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20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20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20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20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20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20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20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20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20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20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20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20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20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20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20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20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20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20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20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20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20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20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20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20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20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20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20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20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20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20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20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20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20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20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20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20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20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20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20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20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20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20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20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20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20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20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20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20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20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20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20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20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20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20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20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20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20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20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20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20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20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20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20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20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53" name="Google Shape;3253;p20"/>
          <p:cNvSpPr txBox="1"/>
          <p:nvPr>
            <p:ph idx="1" type="subTitle"/>
          </p:nvPr>
        </p:nvSpPr>
        <p:spPr>
          <a:xfrm>
            <a:off x="1323393" y="2913775"/>
            <a:ext cx="21471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254" name="Google Shape;3254;p20"/>
          <p:cNvSpPr txBox="1"/>
          <p:nvPr>
            <p:ph idx="2" type="subTitle"/>
          </p:nvPr>
        </p:nvSpPr>
        <p:spPr>
          <a:xfrm>
            <a:off x="3498461" y="2913775"/>
            <a:ext cx="21471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255" name="Google Shape;3255;p20"/>
          <p:cNvSpPr txBox="1"/>
          <p:nvPr>
            <p:ph idx="3" type="subTitle"/>
          </p:nvPr>
        </p:nvSpPr>
        <p:spPr>
          <a:xfrm>
            <a:off x="5673519" y="2913775"/>
            <a:ext cx="21471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256" name="Google Shape;3256;p20"/>
          <p:cNvSpPr txBox="1"/>
          <p:nvPr>
            <p:ph idx="4" type="subTitle"/>
          </p:nvPr>
        </p:nvSpPr>
        <p:spPr>
          <a:xfrm>
            <a:off x="1323381" y="3283950"/>
            <a:ext cx="21471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7" name="Google Shape;3257;p20"/>
          <p:cNvSpPr txBox="1"/>
          <p:nvPr>
            <p:ph idx="5" type="subTitle"/>
          </p:nvPr>
        </p:nvSpPr>
        <p:spPr>
          <a:xfrm>
            <a:off x="3498449" y="3284165"/>
            <a:ext cx="21471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8" name="Google Shape;3258;p20"/>
          <p:cNvSpPr txBox="1"/>
          <p:nvPr>
            <p:ph idx="6" type="subTitle"/>
          </p:nvPr>
        </p:nvSpPr>
        <p:spPr>
          <a:xfrm>
            <a:off x="5673506" y="3284165"/>
            <a:ext cx="21471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9" name="Google Shape;3259;p20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"/>
          <p:cNvGrpSpPr/>
          <p:nvPr/>
        </p:nvGrpSpPr>
        <p:grpSpPr>
          <a:xfrm>
            <a:off x="-672042" y="-2362193"/>
            <a:ext cx="10488084" cy="6107348"/>
            <a:chOff x="-120550" y="-133450"/>
            <a:chExt cx="7847425" cy="4570000"/>
          </a:xfrm>
        </p:grpSpPr>
        <p:sp>
          <p:nvSpPr>
            <p:cNvPr id="337" name="Google Shape;337;p3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3"/>
          <p:cNvGrpSpPr/>
          <p:nvPr/>
        </p:nvGrpSpPr>
        <p:grpSpPr>
          <a:xfrm rot="10800000">
            <a:off x="-519642" y="838207"/>
            <a:ext cx="10488084" cy="6107348"/>
            <a:chOff x="-120550" y="-133450"/>
            <a:chExt cx="7847425" cy="4570000"/>
          </a:xfrm>
        </p:grpSpPr>
        <p:sp>
          <p:nvSpPr>
            <p:cNvPr id="661" name="Google Shape;661;p3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4" name="Google Shape;984;p3"/>
          <p:cNvSpPr txBox="1"/>
          <p:nvPr>
            <p:ph type="title"/>
          </p:nvPr>
        </p:nvSpPr>
        <p:spPr>
          <a:xfrm>
            <a:off x="2440800" y="2336160"/>
            <a:ext cx="426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5" name="Google Shape;985;p3"/>
          <p:cNvSpPr txBox="1"/>
          <p:nvPr>
            <p:ph idx="1" type="subTitle"/>
          </p:nvPr>
        </p:nvSpPr>
        <p:spPr>
          <a:xfrm>
            <a:off x="3003750" y="3339765"/>
            <a:ext cx="31365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6" name="Google Shape;986;p3"/>
          <p:cNvSpPr txBox="1"/>
          <p:nvPr>
            <p:ph hasCustomPrompt="1" idx="2" type="title"/>
          </p:nvPr>
        </p:nvSpPr>
        <p:spPr>
          <a:xfrm>
            <a:off x="3527550" y="1105335"/>
            <a:ext cx="2088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4_1"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1" name="Google Shape;3261;p21"/>
          <p:cNvGrpSpPr/>
          <p:nvPr/>
        </p:nvGrpSpPr>
        <p:grpSpPr>
          <a:xfrm rot="10800000">
            <a:off x="-500592" y="1121507"/>
            <a:ext cx="10488084" cy="6107348"/>
            <a:chOff x="-120550" y="-133450"/>
            <a:chExt cx="7847425" cy="4570000"/>
          </a:xfrm>
        </p:grpSpPr>
        <p:sp>
          <p:nvSpPr>
            <p:cNvPr id="3262" name="Google Shape;3262;p21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1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1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1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1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1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1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1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1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1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1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1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1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1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1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1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1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1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1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1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1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1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1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1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1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1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1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1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21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21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21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1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1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1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1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1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1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1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1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1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1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1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1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1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1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1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1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1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1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21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21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21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21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21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21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21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21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21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21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21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21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21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21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21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21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21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21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21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21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21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1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21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21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21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21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21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21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1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21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21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21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21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21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21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1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21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21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21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21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21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21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21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21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21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21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1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1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1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21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21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21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21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21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21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21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1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1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1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21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21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21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21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21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21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1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1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1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21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21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21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21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21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21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21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21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21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21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21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21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21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21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21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21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21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21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21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21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21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21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21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21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21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21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21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21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21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21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21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21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21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21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21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21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21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21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21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21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21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21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21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21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21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21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21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21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21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21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21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21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21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21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21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21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21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21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21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21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21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21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21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21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21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21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21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21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21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21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21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21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21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21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21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21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21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21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21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21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21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21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21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21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21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21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21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21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21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21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21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21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21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21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21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21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21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21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21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21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21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21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21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21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21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21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21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21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21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21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21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21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21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21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21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21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21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21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21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21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21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21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21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21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21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21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21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21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21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21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21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21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21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21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21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21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21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21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21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21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21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21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21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21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21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21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21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21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21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21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21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21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21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21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21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21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21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21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21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21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21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21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21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21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21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21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21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21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21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21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21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21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21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21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21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21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21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21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21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21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21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21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21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21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21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21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21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21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21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21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21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21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21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21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21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21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21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21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21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21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21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21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21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21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21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21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5" name="Google Shape;3585;p21"/>
          <p:cNvSpPr txBox="1"/>
          <p:nvPr>
            <p:ph idx="1" type="subTitle"/>
          </p:nvPr>
        </p:nvSpPr>
        <p:spPr>
          <a:xfrm>
            <a:off x="722765" y="2278744"/>
            <a:ext cx="25503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86" name="Google Shape;3586;p21"/>
          <p:cNvSpPr txBox="1"/>
          <p:nvPr>
            <p:ph idx="2" type="subTitle"/>
          </p:nvPr>
        </p:nvSpPr>
        <p:spPr>
          <a:xfrm>
            <a:off x="3306312" y="2278744"/>
            <a:ext cx="25503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87" name="Google Shape;3587;p21"/>
          <p:cNvSpPr txBox="1"/>
          <p:nvPr>
            <p:ph idx="3" type="subTitle"/>
          </p:nvPr>
        </p:nvSpPr>
        <p:spPr>
          <a:xfrm>
            <a:off x="5889847" y="2278744"/>
            <a:ext cx="2550300" cy="3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88" name="Google Shape;3588;p21"/>
          <p:cNvSpPr txBox="1"/>
          <p:nvPr>
            <p:ph idx="4" type="subTitle"/>
          </p:nvPr>
        </p:nvSpPr>
        <p:spPr>
          <a:xfrm>
            <a:off x="722750" y="2648919"/>
            <a:ext cx="25503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89" name="Google Shape;3589;p21"/>
          <p:cNvSpPr txBox="1"/>
          <p:nvPr>
            <p:ph idx="5" type="subTitle"/>
          </p:nvPr>
        </p:nvSpPr>
        <p:spPr>
          <a:xfrm>
            <a:off x="3306295" y="2649177"/>
            <a:ext cx="2550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0" name="Google Shape;3590;p21"/>
          <p:cNvSpPr txBox="1"/>
          <p:nvPr>
            <p:ph idx="6" type="subTitle"/>
          </p:nvPr>
        </p:nvSpPr>
        <p:spPr>
          <a:xfrm>
            <a:off x="5889827" y="2649177"/>
            <a:ext cx="2550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1" name="Google Shape;3591;p21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22"/>
          <p:cNvSpPr txBox="1"/>
          <p:nvPr>
            <p:ph idx="1" type="subTitle"/>
          </p:nvPr>
        </p:nvSpPr>
        <p:spPr>
          <a:xfrm>
            <a:off x="2686051" y="1635452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4" name="Google Shape;3594;p22"/>
          <p:cNvSpPr txBox="1"/>
          <p:nvPr>
            <p:ph idx="2" type="subTitle"/>
          </p:nvPr>
        </p:nvSpPr>
        <p:spPr>
          <a:xfrm>
            <a:off x="2686061" y="3231372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5" name="Google Shape;3595;p22"/>
          <p:cNvSpPr txBox="1"/>
          <p:nvPr>
            <p:ph idx="3" type="subTitle"/>
          </p:nvPr>
        </p:nvSpPr>
        <p:spPr>
          <a:xfrm>
            <a:off x="5558220" y="1635450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6" name="Google Shape;3596;p22"/>
          <p:cNvSpPr txBox="1"/>
          <p:nvPr>
            <p:ph idx="4" type="subTitle"/>
          </p:nvPr>
        </p:nvSpPr>
        <p:spPr>
          <a:xfrm>
            <a:off x="5558220" y="3231370"/>
            <a:ext cx="2872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7" name="Google Shape;3597;p22"/>
          <p:cNvSpPr txBox="1"/>
          <p:nvPr>
            <p:ph idx="5" type="subTitle"/>
          </p:nvPr>
        </p:nvSpPr>
        <p:spPr>
          <a:xfrm>
            <a:off x="2686050" y="2110777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8" name="Google Shape;3598;p22"/>
          <p:cNvSpPr txBox="1"/>
          <p:nvPr>
            <p:ph idx="6" type="subTitle"/>
          </p:nvPr>
        </p:nvSpPr>
        <p:spPr>
          <a:xfrm>
            <a:off x="2686050" y="3706701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99" name="Google Shape;3599;p22"/>
          <p:cNvSpPr txBox="1"/>
          <p:nvPr>
            <p:ph idx="7" type="subTitle"/>
          </p:nvPr>
        </p:nvSpPr>
        <p:spPr>
          <a:xfrm>
            <a:off x="5558221" y="2110775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0" name="Google Shape;3600;p22"/>
          <p:cNvSpPr txBox="1"/>
          <p:nvPr>
            <p:ph idx="8" type="subTitle"/>
          </p:nvPr>
        </p:nvSpPr>
        <p:spPr>
          <a:xfrm>
            <a:off x="5558218" y="3706699"/>
            <a:ext cx="2872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01" name="Google Shape;3601;p22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3602" name="Google Shape;3602;p22"/>
          <p:cNvGrpSpPr/>
          <p:nvPr/>
        </p:nvGrpSpPr>
        <p:grpSpPr>
          <a:xfrm flipH="1" rot="10800000">
            <a:off x="-1376787" y="1167675"/>
            <a:ext cx="9036625" cy="5462925"/>
            <a:chOff x="-1554275" y="-744050"/>
            <a:chExt cx="9036625" cy="5462925"/>
          </a:xfrm>
        </p:grpSpPr>
        <p:sp>
          <p:nvSpPr>
            <p:cNvPr id="3603" name="Google Shape;3603;p22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5" name="Google Shape;3605;p22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606" name="Google Shape;3606;p22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2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2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2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22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22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22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22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22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22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22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22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22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2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2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22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22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2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2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2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2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22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22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22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2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2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22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22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2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2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2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22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22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2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2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2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22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22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22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22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22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22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22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22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22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22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22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22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22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22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22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22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22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22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22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22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22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22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22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22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22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22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22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22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22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22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22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22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22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22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22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22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22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22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22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22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22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22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22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22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22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22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22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22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22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22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22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22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22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22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22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22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22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22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22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22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22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22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22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22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22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22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22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22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22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22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22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22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22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22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22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22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22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22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22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22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22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22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22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22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22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22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9" name="Google Shape;3729;p23"/>
          <p:cNvGrpSpPr/>
          <p:nvPr/>
        </p:nvGrpSpPr>
        <p:grpSpPr>
          <a:xfrm flipH="1" rot="-4280205">
            <a:off x="2573480" y="3405268"/>
            <a:ext cx="9206047" cy="7198955"/>
            <a:chOff x="-3560675" y="-1695025"/>
            <a:chExt cx="9206200" cy="7199075"/>
          </a:xfrm>
        </p:grpSpPr>
        <p:sp>
          <p:nvSpPr>
            <p:cNvPr id="3730" name="Google Shape;3730;p23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23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23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3" name="Google Shape;3733;p23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3734" name="Google Shape;3734;p23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23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23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23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23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39" name="Google Shape;3739;p23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3740" name="Google Shape;3740;p23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1" name="Google Shape;3741;p23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2" name="Google Shape;3742;p23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3" name="Google Shape;3743;p23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4" name="Google Shape;3744;p23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5" name="Google Shape;3745;p23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6" name="Google Shape;3746;p23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7" name="Google Shape;3747;p23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8" name="Google Shape;3748;p23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9" name="Google Shape;3749;p23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0" name="Google Shape;3750;p23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1" name="Google Shape;3751;p23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2" name="Google Shape;3752;p23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3" name="Google Shape;3753;p23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4" name="Google Shape;3754;p23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5" name="Google Shape;3755;p23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6" name="Google Shape;3756;p23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7" name="Google Shape;3757;p23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8" name="Google Shape;3758;p23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9" name="Google Shape;3759;p23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0" name="Google Shape;3760;p23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1" name="Google Shape;3761;p23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2" name="Google Shape;3762;p23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3" name="Google Shape;3763;p23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4" name="Google Shape;3764;p23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5" name="Google Shape;3765;p23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6" name="Google Shape;3766;p23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7" name="Google Shape;3767;p23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8" name="Google Shape;3768;p23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9" name="Google Shape;3769;p23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0" name="Google Shape;3770;p23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1" name="Google Shape;3771;p23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2" name="Google Shape;3772;p23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3" name="Google Shape;3773;p23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4" name="Google Shape;3774;p23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5" name="Google Shape;3775;p23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6" name="Google Shape;3776;p23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7" name="Google Shape;3777;p23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8" name="Google Shape;3778;p23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9" name="Google Shape;3779;p23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0" name="Google Shape;3780;p23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1" name="Google Shape;3781;p23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2" name="Google Shape;3782;p23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3" name="Google Shape;3783;p23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4" name="Google Shape;3784;p23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5" name="Google Shape;3785;p23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6" name="Google Shape;3786;p23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7" name="Google Shape;3787;p23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8" name="Google Shape;3788;p23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9" name="Google Shape;3789;p23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0" name="Google Shape;3790;p23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1" name="Google Shape;3791;p23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2" name="Google Shape;3792;p23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3" name="Google Shape;3793;p23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4" name="Google Shape;3794;p23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5" name="Google Shape;3795;p23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6" name="Google Shape;3796;p23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7" name="Google Shape;3797;p23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798" name="Google Shape;3798;p23"/>
          <p:cNvGrpSpPr/>
          <p:nvPr/>
        </p:nvGrpSpPr>
        <p:grpSpPr>
          <a:xfrm rot="10800000">
            <a:off x="2547513" y="-4149312"/>
            <a:ext cx="9036625" cy="5462925"/>
            <a:chOff x="-1554275" y="-744050"/>
            <a:chExt cx="9036625" cy="5462925"/>
          </a:xfrm>
        </p:grpSpPr>
        <p:sp>
          <p:nvSpPr>
            <p:cNvPr id="3799" name="Google Shape;3799;p23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3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1" name="Google Shape;3801;p23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802" name="Google Shape;3802;p23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23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23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23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23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23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23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23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23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23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23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23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23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23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23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23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23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23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23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23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23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23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23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23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23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23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23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23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23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23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23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23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23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23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23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23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23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23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23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23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23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23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23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23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23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23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23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23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23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23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23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23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23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23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23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23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23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23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23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23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23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23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23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23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23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23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23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23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23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23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23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23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23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23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23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23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23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23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23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23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23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23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23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23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23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23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23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23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23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23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23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23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23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23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23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23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23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23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23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23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23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23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23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23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23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23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23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23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23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23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23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23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23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23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23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23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23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23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23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23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23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23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24" name="Google Shape;3924;p23"/>
          <p:cNvSpPr txBox="1"/>
          <p:nvPr>
            <p:ph idx="1" type="subTitle"/>
          </p:nvPr>
        </p:nvSpPr>
        <p:spPr>
          <a:xfrm>
            <a:off x="713263" y="2232375"/>
            <a:ext cx="19248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5" name="Google Shape;3925;p23"/>
          <p:cNvSpPr txBox="1"/>
          <p:nvPr>
            <p:ph idx="2" type="subTitle"/>
          </p:nvPr>
        </p:nvSpPr>
        <p:spPr>
          <a:xfrm>
            <a:off x="717000" y="2702925"/>
            <a:ext cx="19248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6" name="Google Shape;3926;p23"/>
          <p:cNvSpPr txBox="1"/>
          <p:nvPr>
            <p:ph idx="3" type="subTitle"/>
          </p:nvPr>
        </p:nvSpPr>
        <p:spPr>
          <a:xfrm>
            <a:off x="2641655" y="2232375"/>
            <a:ext cx="19248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7" name="Google Shape;3927;p23"/>
          <p:cNvSpPr txBox="1"/>
          <p:nvPr>
            <p:ph idx="4" type="subTitle"/>
          </p:nvPr>
        </p:nvSpPr>
        <p:spPr>
          <a:xfrm>
            <a:off x="2645395" y="2702925"/>
            <a:ext cx="19248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8" name="Google Shape;3928;p23"/>
          <p:cNvSpPr txBox="1"/>
          <p:nvPr>
            <p:ph idx="5" type="subTitle"/>
          </p:nvPr>
        </p:nvSpPr>
        <p:spPr>
          <a:xfrm>
            <a:off x="4573795" y="2232375"/>
            <a:ext cx="19248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9" name="Google Shape;3929;p23"/>
          <p:cNvSpPr txBox="1"/>
          <p:nvPr>
            <p:ph idx="6" type="subTitle"/>
          </p:nvPr>
        </p:nvSpPr>
        <p:spPr>
          <a:xfrm>
            <a:off x="4577536" y="2702925"/>
            <a:ext cx="19248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30" name="Google Shape;3930;p23"/>
          <p:cNvSpPr txBox="1"/>
          <p:nvPr>
            <p:ph idx="7" type="subTitle"/>
          </p:nvPr>
        </p:nvSpPr>
        <p:spPr>
          <a:xfrm>
            <a:off x="6502282" y="2232375"/>
            <a:ext cx="19248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1" name="Google Shape;3931;p23"/>
          <p:cNvSpPr txBox="1"/>
          <p:nvPr>
            <p:ph idx="8" type="subTitle"/>
          </p:nvPr>
        </p:nvSpPr>
        <p:spPr>
          <a:xfrm>
            <a:off x="6506025" y="2702925"/>
            <a:ext cx="19248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32" name="Google Shape;3932;p23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2"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24"/>
          <p:cNvSpPr txBox="1"/>
          <p:nvPr>
            <p:ph idx="1" type="subTitle"/>
          </p:nvPr>
        </p:nvSpPr>
        <p:spPr>
          <a:xfrm>
            <a:off x="715353" y="1302150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5" name="Google Shape;3935;p24"/>
          <p:cNvSpPr txBox="1"/>
          <p:nvPr>
            <p:ph idx="2" type="subTitle"/>
          </p:nvPr>
        </p:nvSpPr>
        <p:spPr>
          <a:xfrm>
            <a:off x="3438750" y="1302150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6" name="Google Shape;3936;p24"/>
          <p:cNvSpPr txBox="1"/>
          <p:nvPr>
            <p:ph idx="3" type="subTitle"/>
          </p:nvPr>
        </p:nvSpPr>
        <p:spPr>
          <a:xfrm>
            <a:off x="715353" y="3231325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7" name="Google Shape;3937;p24"/>
          <p:cNvSpPr txBox="1"/>
          <p:nvPr>
            <p:ph idx="4" type="subTitle"/>
          </p:nvPr>
        </p:nvSpPr>
        <p:spPr>
          <a:xfrm>
            <a:off x="3438750" y="3231325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8" name="Google Shape;3938;p24"/>
          <p:cNvSpPr txBox="1"/>
          <p:nvPr>
            <p:ph idx="5" type="subTitle"/>
          </p:nvPr>
        </p:nvSpPr>
        <p:spPr>
          <a:xfrm>
            <a:off x="715353" y="1796525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39" name="Google Shape;3939;p24"/>
          <p:cNvSpPr txBox="1"/>
          <p:nvPr>
            <p:ph idx="6" type="subTitle"/>
          </p:nvPr>
        </p:nvSpPr>
        <p:spPr>
          <a:xfrm>
            <a:off x="3438750" y="1796525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0" name="Google Shape;3940;p24"/>
          <p:cNvSpPr txBox="1"/>
          <p:nvPr>
            <p:ph idx="7" type="subTitle"/>
          </p:nvPr>
        </p:nvSpPr>
        <p:spPr>
          <a:xfrm>
            <a:off x="715353" y="3725700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1" name="Google Shape;3941;p24"/>
          <p:cNvSpPr txBox="1"/>
          <p:nvPr>
            <p:ph idx="8" type="subTitle"/>
          </p:nvPr>
        </p:nvSpPr>
        <p:spPr>
          <a:xfrm>
            <a:off x="3438750" y="3725700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2" name="Google Shape;3942;p24"/>
          <p:cNvSpPr txBox="1"/>
          <p:nvPr>
            <p:ph idx="9" type="subTitle"/>
          </p:nvPr>
        </p:nvSpPr>
        <p:spPr>
          <a:xfrm>
            <a:off x="6164062" y="1302150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3" name="Google Shape;3943;p24"/>
          <p:cNvSpPr txBox="1"/>
          <p:nvPr>
            <p:ph idx="13" type="subTitle"/>
          </p:nvPr>
        </p:nvSpPr>
        <p:spPr>
          <a:xfrm>
            <a:off x="6164062" y="3231325"/>
            <a:ext cx="22665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4" name="Google Shape;3944;p24"/>
          <p:cNvSpPr txBox="1"/>
          <p:nvPr>
            <p:ph idx="14" type="subTitle"/>
          </p:nvPr>
        </p:nvSpPr>
        <p:spPr>
          <a:xfrm>
            <a:off x="6164062" y="1796525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5" name="Google Shape;3945;p24"/>
          <p:cNvSpPr txBox="1"/>
          <p:nvPr>
            <p:ph idx="15" type="subTitle"/>
          </p:nvPr>
        </p:nvSpPr>
        <p:spPr>
          <a:xfrm>
            <a:off x="6164062" y="3725700"/>
            <a:ext cx="22665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6" name="Google Shape;3946;p24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3947" name="Google Shape;3947;p24"/>
          <p:cNvGrpSpPr/>
          <p:nvPr/>
        </p:nvGrpSpPr>
        <p:grpSpPr>
          <a:xfrm flipH="1" rot="10800000">
            <a:off x="-3603912" y="1246225"/>
            <a:ext cx="9036625" cy="5462925"/>
            <a:chOff x="-1554275" y="-744050"/>
            <a:chExt cx="9036625" cy="5462925"/>
          </a:xfrm>
        </p:grpSpPr>
        <p:sp>
          <p:nvSpPr>
            <p:cNvPr id="3948" name="Google Shape;3948;p24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4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0" name="Google Shape;3950;p24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3951" name="Google Shape;3951;p24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24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24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24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24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24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24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24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24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24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24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24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24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24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24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24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24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24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24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24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24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24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24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24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24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24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24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24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24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24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24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24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24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24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24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24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24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24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24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24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24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24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24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24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24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24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24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24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24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24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24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24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24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24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24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24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24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24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24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24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24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24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24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24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24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24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24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24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24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24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24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24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24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24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24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24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24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24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24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24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24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24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24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24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24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24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24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24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24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24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24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24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24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24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24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24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24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24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24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24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24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24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24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24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24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24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24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24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24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24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24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24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24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24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24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24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24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24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24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24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24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24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3" name="Google Shape;4073;p24"/>
          <p:cNvGrpSpPr/>
          <p:nvPr/>
        </p:nvGrpSpPr>
        <p:grpSpPr>
          <a:xfrm flipH="1" rot="10800000">
            <a:off x="4587575" y="-4570025"/>
            <a:ext cx="9036625" cy="5462925"/>
            <a:chOff x="-1554275" y="-744050"/>
            <a:chExt cx="9036625" cy="5462925"/>
          </a:xfrm>
        </p:grpSpPr>
        <p:sp>
          <p:nvSpPr>
            <p:cNvPr id="4074" name="Google Shape;4074;p24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4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76" name="Google Shape;4076;p24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4077" name="Google Shape;4077;p24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24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24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24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24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24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24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24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24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24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24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24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24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24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24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24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24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24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24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24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24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24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24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24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24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24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24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24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24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24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24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24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24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24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24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24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24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24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24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24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24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24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24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24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24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24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24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24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24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24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24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24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24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24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24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24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24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24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24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24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24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24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24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24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24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24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24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24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24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24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24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24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24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24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24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24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24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24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24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24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24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24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24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24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24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24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24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24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24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24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24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24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24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24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24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24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24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24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24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24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24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24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24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24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24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24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24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24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24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24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24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24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24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24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24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24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p25"/>
          <p:cNvSpPr txBox="1"/>
          <p:nvPr>
            <p:ph type="title"/>
          </p:nvPr>
        </p:nvSpPr>
        <p:spPr>
          <a:xfrm>
            <a:off x="705725" y="539500"/>
            <a:ext cx="3865200" cy="8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01" name="Google Shape;4201;p25"/>
          <p:cNvSpPr txBox="1"/>
          <p:nvPr>
            <p:ph idx="1" type="subTitle"/>
          </p:nvPr>
        </p:nvSpPr>
        <p:spPr>
          <a:xfrm>
            <a:off x="705725" y="1434750"/>
            <a:ext cx="3866400" cy="12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02" name="Google Shape;4202;p25"/>
          <p:cNvSpPr txBox="1"/>
          <p:nvPr/>
        </p:nvSpPr>
        <p:spPr>
          <a:xfrm>
            <a:off x="705050" y="3905250"/>
            <a:ext cx="31050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CREDITS: Diese Präsentationsvorlage wurde von Slidesgo erstellt, inklusive Icons von Flaticon und Infografiken &amp; Bilder von Freepik </a:t>
            </a:r>
            <a:endParaRPr sz="12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203" name="Google Shape;4203;p25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4204" name="Google Shape;4204;p25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5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5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5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5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5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5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5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5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5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5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5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5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5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5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5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5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5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5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5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5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5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5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5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5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5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5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5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5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5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5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5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5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5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5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5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5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5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5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5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5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5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5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5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5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5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5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5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5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5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5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5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5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5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5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5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5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5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5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5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5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5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5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5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5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0" name="Google Shape;4270;p26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4271" name="Google Shape;4271;p26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6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6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6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6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6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6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6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6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6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6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6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6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6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6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6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6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6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6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6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6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6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6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6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6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6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6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6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6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6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6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6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6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6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6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6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6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6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6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6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6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6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6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6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6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6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6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6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6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6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6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6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6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6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6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6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6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6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6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6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6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6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6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6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6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6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6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6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6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6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6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6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6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6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6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6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6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6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6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6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6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6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6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6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6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6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6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6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6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6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6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6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6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6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6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6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6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6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6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6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6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6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6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6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6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6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6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6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6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6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6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6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6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6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6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6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6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6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6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6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6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6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6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6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6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6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6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6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6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6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6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6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6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6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6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6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6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6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6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6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6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6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6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6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6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6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6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6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6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6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6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6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6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6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6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6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6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6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6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6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6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6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6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6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6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6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6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6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6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6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6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6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6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6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6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6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6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6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6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6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6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6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6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6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6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6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6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6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6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6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6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6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6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6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6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6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6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6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6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6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6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6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6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6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6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6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6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6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6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6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6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6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6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6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6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6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6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6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6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6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6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6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6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6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6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6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6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6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6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6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6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6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6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6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6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6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6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6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6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6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6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6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6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6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6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6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6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6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6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6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6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6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6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6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6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6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6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6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6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6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6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6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6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6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6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6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6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6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6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6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6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6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6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6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6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6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6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6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6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6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6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6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6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6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6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6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6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6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6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6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6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6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6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6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6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6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6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6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6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6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6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6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6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6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6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6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6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6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6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6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6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6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6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6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6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6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9"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5" name="Google Shape;4595;p27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4596" name="Google Shape;4596;p27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7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7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7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7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7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7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7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7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7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7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7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7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7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7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7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7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7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7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7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7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7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7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7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7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7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7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7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7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7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7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7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7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7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7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7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7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7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7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7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7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7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7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7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7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7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7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7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7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7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7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7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7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7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7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7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7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7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7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7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7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7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7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7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7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663" name="Google Shape;46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64" name="Google Shape;466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">
    <p:spTree>
      <p:nvGrpSpPr>
        <p:cNvPr id="4665" name="Shape 4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6" name="Google Shape;46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667" name="Google Shape;466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668" name="Shape 4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" name="Google Shape;46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670" name="Google Shape;4670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71" name="Google Shape;4671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72" name="Google Shape;46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"/>
          <p:cNvSpPr txBox="1"/>
          <p:nvPr>
            <p:ph idx="1" type="body"/>
          </p:nvPr>
        </p:nvSpPr>
        <p:spPr>
          <a:xfrm>
            <a:off x="721650" y="1121500"/>
            <a:ext cx="7717500" cy="34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89" name="Google Shape;989;p4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990" name="Google Shape;990;p4"/>
          <p:cNvGrpSpPr/>
          <p:nvPr/>
        </p:nvGrpSpPr>
        <p:grpSpPr>
          <a:xfrm flipH="1" rot="5400000">
            <a:off x="3436200" y="659438"/>
            <a:ext cx="9036625" cy="5462925"/>
            <a:chOff x="-1554275" y="-744050"/>
            <a:chExt cx="9036625" cy="5462925"/>
          </a:xfrm>
        </p:grpSpPr>
        <p:sp>
          <p:nvSpPr>
            <p:cNvPr id="991" name="Google Shape;991;p4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3" name="Google Shape;993;p4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994" name="Google Shape;994;p4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4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4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4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4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4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4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4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4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4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4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4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4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4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4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4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4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4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4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4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4673" name="Shape 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4" name="Google Shape;4674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75" name="Google Shape;4675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76" name="Google Shape;467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Google Shape;1117;p5"/>
          <p:cNvGrpSpPr/>
          <p:nvPr/>
        </p:nvGrpSpPr>
        <p:grpSpPr>
          <a:xfrm rot="-7965303">
            <a:off x="2142520" y="1164230"/>
            <a:ext cx="7707067" cy="7263594"/>
            <a:chOff x="2905900" y="1175475"/>
            <a:chExt cx="7706675" cy="7263225"/>
          </a:xfrm>
        </p:grpSpPr>
        <p:sp>
          <p:nvSpPr>
            <p:cNvPr id="1118" name="Google Shape;1118;p5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3" name="Google Shape;1183;p5"/>
          <p:cNvSpPr txBox="1"/>
          <p:nvPr>
            <p:ph idx="1" type="body"/>
          </p:nvPr>
        </p:nvSpPr>
        <p:spPr>
          <a:xfrm>
            <a:off x="713325" y="2198444"/>
            <a:ext cx="27891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4" name="Google Shape;1184;p5"/>
          <p:cNvSpPr txBox="1"/>
          <p:nvPr>
            <p:ph idx="2" type="body"/>
          </p:nvPr>
        </p:nvSpPr>
        <p:spPr>
          <a:xfrm>
            <a:off x="5641238" y="2194350"/>
            <a:ext cx="27891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5" name="Google Shape;1185;p5"/>
          <p:cNvSpPr txBox="1"/>
          <p:nvPr>
            <p:ph idx="3" type="subTitle"/>
          </p:nvPr>
        </p:nvSpPr>
        <p:spPr>
          <a:xfrm>
            <a:off x="713325" y="1700625"/>
            <a:ext cx="2785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5"/>
          <p:cNvSpPr txBox="1"/>
          <p:nvPr>
            <p:ph idx="4" type="subTitle"/>
          </p:nvPr>
        </p:nvSpPr>
        <p:spPr>
          <a:xfrm>
            <a:off x="5645572" y="1700625"/>
            <a:ext cx="2785200" cy="50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5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1190" name="Google Shape;1190;p6"/>
          <p:cNvGrpSpPr/>
          <p:nvPr/>
        </p:nvGrpSpPr>
        <p:grpSpPr>
          <a:xfrm flipH="1" rot="5400000">
            <a:off x="3436200" y="659438"/>
            <a:ext cx="9036625" cy="5462925"/>
            <a:chOff x="-1554275" y="-744050"/>
            <a:chExt cx="9036625" cy="5462925"/>
          </a:xfrm>
        </p:grpSpPr>
        <p:sp>
          <p:nvSpPr>
            <p:cNvPr id="1191" name="Google Shape;1191;p6"/>
            <p:cNvSpPr/>
            <p:nvPr/>
          </p:nvSpPr>
          <p:spPr>
            <a:xfrm>
              <a:off x="6024600" y="678450"/>
              <a:ext cx="48900" cy="35050"/>
            </a:xfrm>
            <a:custGeom>
              <a:rect b="b" l="l" r="r" t="t"/>
              <a:pathLst>
                <a:path extrusionOk="0" h="1402" w="1956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6042925" y="690125"/>
              <a:ext cx="12200" cy="11700"/>
            </a:xfrm>
            <a:custGeom>
              <a:rect b="b" l="l" r="r" t="t"/>
              <a:pathLst>
                <a:path extrusionOk="0" h="468" w="488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3" name="Google Shape;1193;p6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1194" name="Google Shape;1194;p6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rect b="b" l="l" r="r" t="t"/>
                <a:pathLst>
                  <a:path extrusionOk="0" h="217664" w="359825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6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rect b="b" l="l" r="r" t="t"/>
                <a:pathLst>
                  <a:path extrusionOk="0" h="44956" w="15594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6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rect b="b" l="l" r="r" t="t"/>
                <a:pathLst>
                  <a:path extrusionOk="0" h="58786" w="30093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6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rect b="b" l="l" r="r" t="t"/>
                <a:pathLst>
                  <a:path extrusionOk="0" h="169973" w="196692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6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rect b="b" l="l" r="r" t="t"/>
                <a:pathLst>
                  <a:path extrusionOk="0" h="173803" w="150946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6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rect b="b" l="l" r="r" t="t"/>
                <a:pathLst>
                  <a:path extrusionOk="0" h="51795" w="134289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6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rect b="b" l="l" r="r" t="t"/>
                <a:pathLst>
                  <a:path extrusionOk="0" h="50215" w="5675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6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rect b="b" l="l" r="r" t="t"/>
                <a:pathLst>
                  <a:path extrusionOk="0" h="80366" w="348214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6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rect b="b" l="l" r="r" t="t"/>
                <a:pathLst>
                  <a:path extrusionOk="0" h="71978" w="116447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6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cap="flat" cmpd="sng" w="4550">
                <a:solidFill>
                  <a:srgbClr val="589CFF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6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rect b="b" l="l" r="r" t="t"/>
                <a:pathLst>
                  <a:path extrusionOk="0" h="1402" w="1985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6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6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rect b="b" l="l" r="r" t="t"/>
                <a:pathLst>
                  <a:path extrusionOk="0" h="466" w="487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6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6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6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6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6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rect b="b" l="l" r="r" t="t"/>
                <a:pathLst>
                  <a:path extrusionOk="0" h="1408" w="192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6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6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6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6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rect b="b" l="l" r="r" t="t"/>
                <a:pathLst>
                  <a:path extrusionOk="0" h="1402" w="1957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6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6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6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rect b="b" l="l" r="r" t="t"/>
                <a:pathLst>
                  <a:path extrusionOk="0" h="466" w="517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6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6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6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6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6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6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6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6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6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rect b="b" l="l" r="r" t="t"/>
                <a:pathLst>
                  <a:path extrusionOk="0" h="1414" w="1969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6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6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rect b="b" l="l" r="r" t="t"/>
                <a:pathLst>
                  <a:path extrusionOk="0" h="1415" w="1969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6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6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6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6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rect b="b" l="l" r="r" t="t"/>
                <a:pathLst>
                  <a:path extrusionOk="0" h="1408" w="1978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6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6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rect b="b" l="l" r="r" t="t"/>
                <a:pathLst>
                  <a:path extrusionOk="0" h="1403" w="1987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6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6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rect b="b" l="l" r="r" t="t"/>
                <a:pathLst>
                  <a:path extrusionOk="0" h="1407" w="1923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6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6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6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6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6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6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6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6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6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6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6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6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6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6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6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rect b="b" l="l" r="r" t="t"/>
                <a:pathLst>
                  <a:path extrusionOk="0" h="466" w="518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6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6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6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rect b="b" l="l" r="r" t="t"/>
                <a:pathLst>
                  <a:path extrusionOk="0" h="1403" w="1958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6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rect b="b" l="l" r="r" t="t"/>
                <a:pathLst>
                  <a:path extrusionOk="0" h="468" w="517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6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rect b="b" l="l" r="r" t="t"/>
                <a:pathLst>
                  <a:path extrusionOk="0" h="1413" w="1943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6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6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rect b="b" l="l" r="r" t="t"/>
                <a:pathLst>
                  <a:path extrusionOk="0" h="1408" w="1922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6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6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6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rect b="b" l="l" r="r" t="t"/>
                <a:pathLst>
                  <a:path extrusionOk="0" h="467" w="517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6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rect b="b" l="l" r="r" t="t"/>
                <a:pathLst>
                  <a:path extrusionOk="0" h="1413" w="1942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6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6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rect b="b" l="l" r="r" t="t"/>
                <a:pathLst>
                  <a:path extrusionOk="0" h="1413" w="1915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6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6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6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6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6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6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rect b="b" l="l" r="r" t="t"/>
                <a:pathLst>
                  <a:path extrusionOk="0" h="1403" w="1959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6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6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6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6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6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6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rect b="b" l="l" r="r" t="t"/>
                <a:pathLst>
                  <a:path extrusionOk="0" h="1408" w="1979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6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6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rect b="b" l="l" r="r" t="t"/>
                <a:pathLst>
                  <a:path extrusionOk="0" h="1414" w="197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6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6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rect b="b" l="l" r="r" t="t"/>
                <a:pathLst>
                  <a:path extrusionOk="0" h="1408" w="195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6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6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rect b="b" l="l" r="r" t="t"/>
                <a:pathLst>
                  <a:path extrusionOk="0" h="1402" w="1958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6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rect b="b" l="l" r="r" t="t"/>
                <a:pathLst>
                  <a:path extrusionOk="0" h="467" w="518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6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6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rect b="b" l="l" r="r" t="t"/>
                <a:pathLst>
                  <a:path extrusionOk="0" h="468" w="518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6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rect b="b" l="l" r="r" t="t"/>
                <a:pathLst>
                  <a:path extrusionOk="0" h="1402" w="193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6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6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rect b="b" l="l" r="r" t="t"/>
                <a:pathLst>
                  <a:path extrusionOk="0" h="1383" w="1941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6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rect b="b" l="l" r="r" t="t"/>
                <a:pathLst>
                  <a:path extrusionOk="0" h="478" w="487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6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rect b="b" l="l" r="r" t="t"/>
                <a:pathLst>
                  <a:path extrusionOk="0" h="1433" w="193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6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rect b="b" l="l" r="r" t="t"/>
                <a:pathLst>
                  <a:path extrusionOk="0" h="478" w="518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6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rect b="b" l="l" r="r" t="t"/>
                <a:pathLst>
                  <a:path extrusionOk="0" h="1402" w="1959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6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rect b="b" l="l" r="r" t="t"/>
                <a:pathLst>
                  <a:path extrusionOk="0" h="467" w="488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6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rect b="b" l="l" r="r" t="t"/>
                <a:pathLst>
                  <a:path extrusionOk="0" h="1414" w="1914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6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rect b="b" l="l" r="r" t="t"/>
                <a:pathLst>
                  <a:path extrusionOk="0" h="467" w="487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6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rect b="b" l="l" r="r" t="t"/>
                <a:pathLst>
                  <a:path extrusionOk="0" h="1407" w="1979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6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6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rect b="b" l="l" r="r" t="t"/>
                <a:pathLst>
                  <a:path extrusionOk="0" h="1414" w="1943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6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rect b="b" l="l" r="r" t="t"/>
                <a:pathLst>
                  <a:path extrusionOk="0" h="477" w="487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6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rect b="b" l="l" r="r" t="t"/>
                <a:pathLst>
                  <a:path extrusionOk="0" h="1402" w="1987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6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6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rect b="b" l="l" r="r" t="t"/>
                <a:pathLst>
                  <a:path extrusionOk="0" h="1414" w="1941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6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rect b="b" l="l" r="r" t="t"/>
                <a:pathLst>
                  <a:path extrusionOk="0" h="468" w="488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6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rect b="b" l="l" r="r" t="t"/>
                <a:pathLst>
                  <a:path extrusionOk="0" h="1402" w="1929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6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rect b="b" l="l" r="r" t="t"/>
                <a:pathLst>
                  <a:path extrusionOk="0" h="468" w="487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6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rect b="b" l="l" r="r" t="t"/>
                <a:pathLst>
                  <a:path extrusionOk="0" h="1415" w="1942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6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rect b="b" l="l" r="r" t="t"/>
                <a:pathLst>
                  <a:path extrusionOk="0" h="477" w="488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6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rect b="b" l="l" r="r" t="t"/>
                <a:pathLst>
                  <a:path extrusionOk="0" h="1408" w="1921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6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6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rect b="b" l="l" r="r" t="t"/>
                <a:pathLst>
                  <a:path extrusionOk="0" h="1414" w="1913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6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rect b="b" l="l" r="r" t="t"/>
                <a:pathLst>
                  <a:path extrusionOk="0" h="478" w="488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7" name="Google Shape;1317;p7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1318" name="Google Shape;1318;p7"/>
            <p:cNvSpPr/>
            <p:nvPr/>
          </p:nvSpPr>
          <p:spPr>
            <a:xfrm>
              <a:off x="2928900" y="2844350"/>
              <a:ext cx="6739500" cy="5594350"/>
            </a:xfrm>
            <a:custGeom>
              <a:rect b="b" l="l" r="r" t="t"/>
              <a:pathLst>
                <a:path extrusionOk="0" h="223774" w="26958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3997800" y="48455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4372550" y="5700400"/>
              <a:ext cx="58950" cy="40500"/>
            </a:xfrm>
            <a:custGeom>
              <a:rect b="b" l="l" r="r" t="t"/>
              <a:pathLst>
                <a:path extrusionOk="0" h="1620" w="2358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4647500" y="5247950"/>
              <a:ext cx="58175" cy="40825"/>
            </a:xfrm>
            <a:custGeom>
              <a:rect b="b" l="l" r="r" t="t"/>
              <a:pathLst>
                <a:path extrusionOk="0" h="1633" w="2327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4535925" y="4628950"/>
              <a:ext cx="57675" cy="40525"/>
            </a:xfrm>
            <a:custGeom>
              <a:rect b="b" l="l" r="r" t="t"/>
              <a:pathLst>
                <a:path extrusionOk="0" h="1621" w="2307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5270550" y="5014675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5177275" y="4503575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5057700" y="596725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5883200" y="5973150"/>
              <a:ext cx="57525" cy="40550"/>
            </a:xfrm>
            <a:custGeom>
              <a:rect b="b" l="l" r="r" t="t"/>
              <a:pathLst>
                <a:path extrusionOk="0" h="1622" w="2301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5931725" y="4845275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5286650" y="7263675"/>
              <a:ext cx="57350" cy="41025"/>
            </a:xfrm>
            <a:custGeom>
              <a:rect b="b" l="l" r="r" t="t"/>
              <a:pathLst>
                <a:path extrusionOk="0" h="1641" w="2294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5314750" y="6321675"/>
              <a:ext cx="58850" cy="40775"/>
            </a:xfrm>
            <a:custGeom>
              <a:rect b="b" l="l" r="r" t="t"/>
              <a:pathLst>
                <a:path extrusionOk="0" h="1631" w="2354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6292525" y="7103300"/>
              <a:ext cx="58150" cy="40825"/>
            </a:xfrm>
            <a:custGeom>
              <a:rect b="b" l="l" r="r" t="t"/>
              <a:pathLst>
                <a:path extrusionOk="0" h="1633" w="2326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6776025" y="5652975"/>
              <a:ext cx="57450" cy="40775"/>
            </a:xfrm>
            <a:custGeom>
              <a:rect b="b" l="l" r="r" t="t"/>
              <a:pathLst>
                <a:path extrusionOk="0" h="1631" w="2298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6423500" y="528550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7421050" y="6393875"/>
              <a:ext cx="57575" cy="40775"/>
            </a:xfrm>
            <a:custGeom>
              <a:rect b="b" l="l" r="r" t="t"/>
              <a:pathLst>
                <a:path extrusionOk="0" h="1631" w="2303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8126400" y="5589200"/>
              <a:ext cx="57600" cy="40775"/>
            </a:xfrm>
            <a:custGeom>
              <a:rect b="b" l="l" r="r" t="t"/>
              <a:pathLst>
                <a:path extrusionOk="0" h="1631" w="2304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7689425" y="5573200"/>
              <a:ext cx="58850" cy="40750"/>
            </a:xfrm>
            <a:custGeom>
              <a:rect b="b" l="l" r="r" t="t"/>
              <a:pathLst>
                <a:path extrusionOk="0" h="1630" w="2354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8348175" y="44344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5215200" y="4038225"/>
              <a:ext cx="57475" cy="40750"/>
            </a:xfrm>
            <a:custGeom>
              <a:rect b="b" l="l" r="r" t="t"/>
              <a:pathLst>
                <a:path extrusionOk="0" h="1630" w="2299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5536525" y="3264200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3785025" y="3922000"/>
              <a:ext cx="58225" cy="40775"/>
            </a:xfrm>
            <a:custGeom>
              <a:rect b="b" l="l" r="r" t="t"/>
              <a:pathLst>
                <a:path extrusionOk="0" h="1631" w="2329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5940050" y="7646625"/>
              <a:ext cx="57400" cy="40800"/>
            </a:xfrm>
            <a:custGeom>
              <a:rect b="b" l="l" r="r" t="t"/>
              <a:pathLst>
                <a:path extrusionOk="0" h="1632" w="2296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4139200" y="7183900"/>
              <a:ext cx="58000" cy="41025"/>
            </a:xfrm>
            <a:custGeom>
              <a:rect b="b" l="l" r="r" t="t"/>
              <a:pathLst>
                <a:path extrusionOk="0" h="1641" w="232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3683925" y="6031700"/>
              <a:ext cx="58350" cy="40975"/>
            </a:xfrm>
            <a:custGeom>
              <a:rect b="b" l="l" r="r" t="t"/>
              <a:pathLst>
                <a:path extrusionOk="0" h="1639" w="2334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2993275" y="5645375"/>
              <a:ext cx="58875" cy="40775"/>
            </a:xfrm>
            <a:custGeom>
              <a:rect b="b" l="l" r="r" t="t"/>
              <a:pathLst>
                <a:path extrusionOk="0" h="1631" w="2355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3193950" y="4943550"/>
              <a:ext cx="58200" cy="40500"/>
            </a:xfrm>
            <a:custGeom>
              <a:rect b="b" l="l" r="r" t="t"/>
              <a:pathLst>
                <a:path extrusionOk="0" h="1620" w="2328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2905900" y="4509350"/>
              <a:ext cx="58225" cy="40750"/>
            </a:xfrm>
            <a:custGeom>
              <a:rect b="b" l="l" r="r" t="t"/>
              <a:pathLst>
                <a:path extrusionOk="0" h="1630" w="2329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7494175" y="3580000"/>
              <a:ext cx="58050" cy="40825"/>
            </a:xfrm>
            <a:custGeom>
              <a:rect b="b" l="l" r="r" t="t"/>
              <a:pathLst>
                <a:path extrusionOk="0" h="1633" w="2322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8140100" y="3675300"/>
              <a:ext cx="57550" cy="40500"/>
            </a:xfrm>
            <a:custGeom>
              <a:rect b="b" l="l" r="r" t="t"/>
              <a:pathLst>
                <a:path extrusionOk="0" h="1620" w="2302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8477350" y="2828025"/>
              <a:ext cx="58325" cy="40500"/>
            </a:xfrm>
            <a:custGeom>
              <a:rect b="b" l="l" r="r" t="t"/>
              <a:pathLst>
                <a:path extrusionOk="0" h="1620" w="2333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9636150" y="3074225"/>
              <a:ext cx="58375" cy="40450"/>
            </a:xfrm>
            <a:custGeom>
              <a:rect b="b" l="l" r="r" t="t"/>
              <a:pathLst>
                <a:path extrusionOk="0" h="1618" w="2335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5654625" y="1181925"/>
              <a:ext cx="4940850" cy="3255375"/>
            </a:xfrm>
            <a:custGeom>
              <a:rect b="b" l="l" r="r" t="t"/>
              <a:pathLst>
                <a:path extrusionOk="0" h="130215" w="197634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484000" y="1835075"/>
              <a:ext cx="39550" cy="28850"/>
            </a:xfrm>
            <a:custGeom>
              <a:rect b="b" l="l" r="r" t="t"/>
              <a:pathLst>
                <a:path extrusionOk="0" h="1154" w="1582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6523575" y="2480975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810800" y="2252250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885275" y="1823675"/>
              <a:ext cx="38875" cy="28850"/>
            </a:xfrm>
            <a:custGeom>
              <a:rect b="b" l="l" r="r" t="t"/>
              <a:pathLst>
                <a:path extrusionOk="0" h="1154" w="1555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7271300" y="2249425"/>
              <a:ext cx="39225" cy="28625"/>
            </a:xfrm>
            <a:custGeom>
              <a:rect b="b" l="l" r="r" t="t"/>
              <a:pathLst>
                <a:path extrusionOk="0" h="1145" w="1569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7332900" y="18951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6905775" y="2817725"/>
              <a:ext cx="38300" cy="27975"/>
            </a:xfrm>
            <a:custGeom>
              <a:rect b="b" l="l" r="r" t="t"/>
              <a:pathLst>
                <a:path extrusionOk="0" h="1119" w="1532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7440025" y="3019100"/>
              <a:ext cx="39000" cy="27975"/>
            </a:xfrm>
            <a:custGeom>
              <a:rect b="b" l="l" r="r" t="t"/>
              <a:pathLst>
                <a:path extrusionOk="0" h="1119" w="156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7741650" y="2297825"/>
              <a:ext cx="39525" cy="28125"/>
            </a:xfrm>
            <a:custGeom>
              <a:rect b="b" l="l" r="r" t="t"/>
              <a:pathLst>
                <a:path extrusionOk="0" h="1125" w="1581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743175" y="3715800"/>
              <a:ext cx="39525" cy="28850"/>
            </a:xfrm>
            <a:custGeom>
              <a:rect b="b" l="l" r="r" t="t"/>
              <a:pathLst>
                <a:path extrusionOk="0" h="1154" w="1581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987900" y="3110275"/>
              <a:ext cx="38975" cy="27975"/>
            </a:xfrm>
            <a:custGeom>
              <a:rect b="b" l="l" r="r" t="t"/>
              <a:pathLst>
                <a:path extrusionOk="0" h="1119" w="1559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7436225" y="3851800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8097525" y="3024500"/>
              <a:ext cx="39000" cy="28025"/>
            </a:xfrm>
            <a:custGeom>
              <a:rect b="b" l="l" r="r" t="t"/>
              <a:pathLst>
                <a:path extrusionOk="0" h="1121" w="156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7955975" y="2701350"/>
              <a:ext cx="38800" cy="28850"/>
            </a:xfrm>
            <a:custGeom>
              <a:rect b="b" l="l" r="r" t="t"/>
              <a:pathLst>
                <a:path extrusionOk="0" h="1154" w="1552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8338975" y="3661075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8990225" y="3306975"/>
              <a:ext cx="38800" cy="28100"/>
            </a:xfrm>
            <a:custGeom>
              <a:rect b="b" l="l" r="r" t="t"/>
              <a:pathLst>
                <a:path extrusionOk="0" h="1124" w="1552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8710700" y="3191475"/>
              <a:ext cx="39375" cy="28225"/>
            </a:xfrm>
            <a:custGeom>
              <a:rect b="b" l="l" r="r" t="t"/>
              <a:pathLst>
                <a:path extrusionOk="0" h="1129" w="1575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9411200" y="260862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7468900" y="16017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7863250" y="1175475"/>
              <a:ext cx="38075" cy="28100"/>
            </a:xfrm>
            <a:custGeom>
              <a:rect b="b" l="l" r="r" t="t"/>
              <a:pathLst>
                <a:path extrusionOk="0" h="1124" w="1523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6566150" y="1183975"/>
              <a:ext cx="39725" cy="27975"/>
            </a:xfrm>
            <a:custGeom>
              <a:rect b="b" l="l" r="r" t="t"/>
              <a:pathLst>
                <a:path extrusionOk="0" h="1119" w="1589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7077575" y="4120800"/>
              <a:ext cx="38750" cy="28125"/>
            </a:xfrm>
            <a:custGeom>
              <a:rect b="b" l="l" r="r" t="t"/>
              <a:pathLst>
                <a:path extrusionOk="0" h="1125" w="155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6351025" y="4418700"/>
              <a:ext cx="38850" cy="28850"/>
            </a:xfrm>
            <a:custGeom>
              <a:rect b="b" l="l" r="r" t="t"/>
              <a:pathLst>
                <a:path extrusionOk="0" h="1154" w="1554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6017475" y="3389250"/>
              <a:ext cx="39200" cy="28650"/>
            </a:xfrm>
            <a:custGeom>
              <a:rect b="b" l="l" r="r" t="t"/>
              <a:pathLst>
                <a:path extrusionOk="0" h="1146" w="1568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996250" y="2531875"/>
              <a:ext cx="38775" cy="28100"/>
            </a:xfrm>
            <a:custGeom>
              <a:rect b="b" l="l" r="r" t="t"/>
              <a:pathLst>
                <a:path extrusionOk="0" h="1124" w="1551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640550" y="2115450"/>
              <a:ext cx="38100" cy="28125"/>
            </a:xfrm>
            <a:custGeom>
              <a:rect b="b" l="l" r="r" t="t"/>
              <a:pathLst>
                <a:path extrusionOk="0" h="1125" w="1524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938475" y="1706775"/>
              <a:ext cx="38975" cy="28725"/>
            </a:xfrm>
            <a:custGeom>
              <a:rect b="b" l="l" r="r" t="t"/>
              <a:pathLst>
                <a:path extrusionOk="0" h="1149" w="1559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854900" y="1355700"/>
              <a:ext cx="38925" cy="27975"/>
            </a:xfrm>
            <a:custGeom>
              <a:rect b="b" l="l" r="r" t="t"/>
              <a:pathLst>
                <a:path extrusionOk="0" h="1119" w="1557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9060075" y="1848750"/>
              <a:ext cx="39500" cy="28100"/>
            </a:xfrm>
            <a:custGeom>
              <a:rect b="b" l="l" r="r" t="t"/>
              <a:pathLst>
                <a:path extrusionOk="0" h="1124" w="158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9456800" y="2065300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9878525" y="1594950"/>
              <a:ext cx="39475" cy="28100"/>
            </a:xfrm>
            <a:custGeom>
              <a:rect b="b" l="l" r="r" t="t"/>
              <a:pathLst>
                <a:path extrusionOk="0" h="1124" w="1579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10573825" y="2031875"/>
              <a:ext cx="38750" cy="28100"/>
            </a:xfrm>
            <a:custGeom>
              <a:rect b="b" l="l" r="r" t="t"/>
              <a:pathLst>
                <a:path extrusionOk="0" h="1124" w="155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"/>
          <p:cNvSpPr txBox="1"/>
          <p:nvPr>
            <p:ph idx="1" type="body"/>
          </p:nvPr>
        </p:nvSpPr>
        <p:spPr>
          <a:xfrm>
            <a:off x="722750" y="1409700"/>
            <a:ext cx="4038600" cy="26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AutoNum type="romanLcPeriod"/>
              <a:defRPr/>
            </a:lvl9pPr>
          </a:lstStyle>
          <a:p/>
        </p:txBody>
      </p:sp>
      <p:sp>
        <p:nvSpPr>
          <p:cNvPr id="1384" name="Google Shape;1384;p7"/>
          <p:cNvSpPr txBox="1"/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" name="Google Shape;1386;p8"/>
          <p:cNvGrpSpPr/>
          <p:nvPr/>
        </p:nvGrpSpPr>
        <p:grpSpPr>
          <a:xfrm>
            <a:off x="-767292" y="3067057"/>
            <a:ext cx="10488084" cy="6107348"/>
            <a:chOff x="-120550" y="-133450"/>
            <a:chExt cx="7847425" cy="4570000"/>
          </a:xfrm>
        </p:grpSpPr>
        <p:sp>
          <p:nvSpPr>
            <p:cNvPr id="1387" name="Google Shape;1387;p8"/>
            <p:cNvSpPr/>
            <p:nvPr/>
          </p:nvSpPr>
          <p:spPr>
            <a:xfrm>
              <a:off x="3043625" y="8544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832400" y="10747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821775" y="7966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083150" y="1124175"/>
              <a:ext cx="24350" cy="25850"/>
            </a:xfrm>
            <a:custGeom>
              <a:rect b="b" l="l" r="r" t="t"/>
              <a:pathLst>
                <a:path extrusionOk="0" h="1034" w="974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774625" y="761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2267775" y="82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2434200" y="767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608950" y="13475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2525400" y="967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2292850" y="1350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79950" y="923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3086950" y="5481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54425" y="7092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1967625" y="144407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1424300" y="101322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1719900" y="108390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2843025" y="499550"/>
              <a:ext cx="12950" cy="12925"/>
            </a:xfrm>
            <a:custGeom>
              <a:rect b="b" l="l" r="r" t="t"/>
              <a:pathLst>
                <a:path extrusionOk="0" h="517" w="518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1463825" y="14767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1924325" y="1191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1912925" y="8969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1605150" y="1197875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583150" y="1086175"/>
              <a:ext cx="13700" cy="12175"/>
            </a:xfrm>
            <a:custGeom>
              <a:rect b="b" l="l" r="r" t="t"/>
              <a:pathLst>
                <a:path extrusionOk="0" h="487" w="548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1608950" y="1570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1942550" y="539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779950" y="134757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224450" y="827800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488875" y="10223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693300" y="956225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848300" y="1102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039050" y="107402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645425" y="25041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2251075" y="703200"/>
              <a:ext cx="12925" cy="12925"/>
            </a:xfrm>
            <a:custGeom>
              <a:rect b="b" l="l" r="r" t="t"/>
              <a:pathLst>
                <a:path extrusionOk="0" h="517" w="517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806500" y="2165975"/>
              <a:ext cx="12950" cy="12950"/>
            </a:xfrm>
            <a:custGeom>
              <a:rect b="b" l="l" r="r" t="t"/>
              <a:pathLst>
                <a:path extrusionOk="0" h="518" w="518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876425" y="1174325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653025" y="58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675" y="728275"/>
              <a:ext cx="13700" cy="12925"/>
            </a:xfrm>
            <a:custGeom>
              <a:rect b="b" l="l" r="r" t="t"/>
              <a:pathLst>
                <a:path extrusionOk="0" h="517" w="548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352850" y="562600"/>
              <a:ext cx="25100" cy="25875"/>
            </a:xfrm>
            <a:custGeom>
              <a:rect b="b" l="l" r="r" t="t"/>
              <a:pathLst>
                <a:path extrusionOk="0" h="1035" w="1004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615775" y="629475"/>
              <a:ext cx="13700" cy="12200"/>
            </a:xfrm>
            <a:custGeom>
              <a:rect b="b" l="l" r="r" t="t"/>
              <a:pathLst>
                <a:path extrusionOk="0" h="488" w="548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906825" y="3757950"/>
              <a:ext cx="13700" cy="13700"/>
            </a:xfrm>
            <a:custGeom>
              <a:rect b="b" l="l" r="r" t="t"/>
              <a:pathLst>
                <a:path extrusionOk="0" h="548" w="548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7275475" y="42116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555750" y="37655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647700" y="29235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351325" y="39243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97850" y="35315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732050" y="31994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14850" y="3972225"/>
              <a:ext cx="13725" cy="12950"/>
            </a:xfrm>
            <a:custGeom>
              <a:rect b="b" l="l" r="r" t="t"/>
              <a:pathLst>
                <a:path extrusionOk="0" h="518" w="549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529150" y="3017050"/>
              <a:ext cx="12950" cy="13700"/>
            </a:xfrm>
            <a:custGeom>
              <a:rect b="b" l="l" r="r" t="t"/>
              <a:pathLst>
                <a:path extrusionOk="0" h="548" w="518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98150" y="3270850"/>
              <a:ext cx="24325" cy="25875"/>
            </a:xfrm>
            <a:custGeom>
              <a:rect b="b" l="l" r="r" t="t"/>
              <a:pathLst>
                <a:path extrusionOk="0" h="1035" w="973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91300" y="30277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364250" y="33901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7055100" y="3887125"/>
              <a:ext cx="13700" cy="12950"/>
            </a:xfrm>
            <a:custGeom>
              <a:rect b="b" l="l" r="r" t="t"/>
              <a:pathLst>
                <a:path extrusionOk="0" h="518" w="548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7236725" y="3681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7775" y="34380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3290600" y="5041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4995800" y="10109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6143250" y="1058825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5658425" y="782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5652350" y="969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3344550" y="1516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5385625" y="84225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5396275" y="5314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5099150" y="846800"/>
              <a:ext cx="25850" cy="25875"/>
            </a:xfrm>
            <a:custGeom>
              <a:rect b="b" l="l" r="r" t="t"/>
              <a:pathLst>
                <a:path extrusionOk="0" h="1035" w="1034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>
              <a:off x="4022375" y="6530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>
              <a:off x="4644725" y="6538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5827125" y="4919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6405400" y="6834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6020125" y="6203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4245025" y="6788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4746550" y="1112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5862825" y="68115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5884875" y="936475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6180475" y="627950"/>
              <a:ext cx="12175" cy="12950"/>
            </a:xfrm>
            <a:custGeom>
              <a:rect b="b" l="l" r="r" t="t"/>
              <a:pathLst>
                <a:path extrusionOk="0" h="518" w="487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5481375" y="7693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4619650" y="1207000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4659175" y="7632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4497300" y="819450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6083975" y="13620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4670575" y="99347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5215400" y="701675"/>
              <a:ext cx="12200" cy="12175"/>
            </a:xfrm>
            <a:custGeom>
              <a:rect b="b" l="l" r="r" t="t"/>
              <a:pathLst>
                <a:path extrusionOk="0" h="487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6818775" y="9311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7305125" y="549700"/>
              <a:ext cx="25850" cy="24325"/>
            </a:xfrm>
            <a:custGeom>
              <a:rect b="b" l="l" r="r" t="t"/>
              <a:pathLst>
                <a:path extrusionOk="0" h="973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7207100" y="64315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7170625" y="14972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6975325" y="121612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6742025" y="5816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6898575" y="19676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6875025" y="15079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6900850" y="2232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510150" y="21067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05300" y="1871900"/>
              <a:ext cx="25850" cy="24350"/>
            </a:xfrm>
            <a:custGeom>
              <a:rect b="b" l="l" r="r" t="t"/>
              <a:pathLst>
                <a:path extrusionOk="0" h="974" w="1034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401500" y="19760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741925" y="1534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335425" y="1804275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64700" y="2153825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444050" y="1482075"/>
              <a:ext cx="12925" cy="12950"/>
            </a:xfrm>
            <a:custGeom>
              <a:rect b="b" l="l" r="r" t="t"/>
              <a:pathLst>
                <a:path extrusionOk="0" h="518" w="517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741925" y="1636325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114275" y="13893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565625" y="1643175"/>
              <a:ext cx="25875" cy="24350"/>
            </a:xfrm>
            <a:custGeom>
              <a:rect b="b" l="l" r="r" t="t"/>
              <a:pathLst>
                <a:path extrusionOk="0" h="974" w="1035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450125" y="2663700"/>
              <a:ext cx="25850" cy="25100"/>
            </a:xfrm>
            <a:custGeom>
              <a:rect b="b" l="l" r="r" t="t"/>
              <a:pathLst>
                <a:path extrusionOk="0" h="1004" w="1034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902250" y="1643925"/>
              <a:ext cx="12200" cy="12200"/>
            </a:xfrm>
            <a:custGeom>
              <a:rect b="b" l="l" r="r" t="t"/>
              <a:pathLst>
                <a:path extrusionOk="0" h="488" w="488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260150" y="1727525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317150" y="44114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10000" y="133390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406050" y="2372675"/>
              <a:ext cx="12950" cy="12175"/>
            </a:xfrm>
            <a:custGeom>
              <a:rect b="b" l="l" r="r" t="t"/>
              <a:pathLst>
                <a:path extrusionOk="0" h="487" w="518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1032200" y="56185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7012550" y="1659900"/>
              <a:ext cx="25875" cy="25100"/>
            </a:xfrm>
            <a:custGeom>
              <a:rect b="b" l="l" r="r" t="t"/>
              <a:pathLst>
                <a:path extrusionOk="0" h="1004" w="1035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7330950" y="1606700"/>
              <a:ext cx="12175" cy="12175"/>
            </a:xfrm>
            <a:custGeom>
              <a:rect b="b" l="l" r="r" t="t"/>
              <a:pathLst>
                <a:path extrusionOk="0" h="487" w="487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7109825" y="114240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7294475" y="1378725"/>
              <a:ext cx="12950" cy="12200"/>
            </a:xfrm>
            <a:custGeom>
              <a:rect b="b" l="l" r="r" t="t"/>
              <a:pathLst>
                <a:path extrusionOk="0" h="488" w="518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6552825" y="1257150"/>
              <a:ext cx="25850" cy="25850"/>
            </a:xfrm>
            <a:custGeom>
              <a:rect b="b" l="l" r="r" t="t"/>
              <a:pathLst>
                <a:path extrusionOk="0" h="1034" w="1034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7284600" y="10056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7193400" y="26728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7316500" y="957750"/>
              <a:ext cx="12200" cy="12950"/>
            </a:xfrm>
            <a:custGeom>
              <a:rect b="b" l="l" r="r" t="t"/>
              <a:pathLst>
                <a:path extrusionOk="0" h="518" w="488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321700" y="93000"/>
              <a:ext cx="7202275" cy="3167250"/>
            </a:xfrm>
            <a:custGeom>
              <a:rect b="b" l="l" r="r" t="t"/>
              <a:pathLst>
                <a:path extrusionOk="0" h="126690" w="288091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6525" y="83125"/>
              <a:ext cx="7355800" cy="3179400"/>
            </a:xfrm>
            <a:custGeom>
              <a:rect b="b" l="l" r="r" t="t"/>
              <a:pathLst>
                <a:path extrusionOk="0" h="127176" w="294232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326250" y="3390150"/>
              <a:ext cx="360975" cy="210525"/>
            </a:xfrm>
            <a:custGeom>
              <a:rect b="b" l="l" r="r" t="t"/>
              <a:pathLst>
                <a:path extrusionOk="0" h="8421" w="14439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377175" y="33802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675050" y="353150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314850" y="35869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3022350" y="10291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4840025" y="15770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4408400" y="7966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4847625" y="13521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4903850" y="1082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5694150" y="13909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5516325" y="1629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5972250" y="135670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5958575" y="50865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6366650" y="5345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5844600" y="177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6049000" y="203452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6694150" y="2762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6564975" y="29046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713150" y="3058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7274725" y="29342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5814975" y="2073275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6249625" y="22693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1756375" y="1772350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1823250" y="18810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7180500" y="3434225"/>
              <a:ext cx="106400" cy="78300"/>
            </a:xfrm>
            <a:custGeom>
              <a:rect b="b" l="l" r="r" t="t"/>
              <a:pathLst>
                <a:path extrusionOk="0" h="3132" w="4256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7169100" y="3498050"/>
              <a:ext cx="25100" cy="24425"/>
            </a:xfrm>
            <a:custGeom>
              <a:rect b="b" l="l" r="r" t="t"/>
              <a:pathLst>
                <a:path extrusionOk="0" h="977" w="1004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7273950" y="3422075"/>
              <a:ext cx="24350" cy="24425"/>
            </a:xfrm>
            <a:custGeom>
              <a:rect b="b" l="l" r="r" t="t"/>
              <a:pathLst>
                <a:path extrusionOk="0" h="977" w="974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498025" y="23308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893900" y="21158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473675" y="1927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760925" y="7715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670500" y="20124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696325" y="24463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1080825" y="27928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1358950" y="28058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108200" y="15763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468400" y="15200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1943300" y="13407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476725" y="964600"/>
              <a:ext cx="25125" cy="24325"/>
            </a:xfrm>
            <a:custGeom>
              <a:rect b="b" l="l" r="r" t="t"/>
              <a:pathLst>
                <a:path extrusionOk="0" h="973" w="1005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476725" y="1230550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259400" y="166597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4067975" y="835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3581650" y="6606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2974475" y="6446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2615825" y="9425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2124925" y="6880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1798925" y="9068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2349850" y="126322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89675" y="5876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751075" y="5367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39825" y="554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602875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69300" y="675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365800" y="59225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115025" y="5246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210025" y="8772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839200" y="1416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118075" y="146460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1437975" y="15763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1384025" y="20740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1049675" y="225715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571700" y="1798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310300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719125" y="805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583875" y="499550"/>
              <a:ext cx="25100" cy="23575"/>
            </a:xfrm>
            <a:custGeom>
              <a:rect b="b" l="l" r="r" t="t"/>
              <a:pathLst>
                <a:path extrusionOk="0" h="943" w="1004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333850" y="5633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302700" y="1090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782200" y="22564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852875" y="2645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332350" y="27807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535225" y="31082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684925" y="304290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368050" y="20588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1259400" y="24342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1004075" y="26112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966100" y="18931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21425" y="1369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2675100" y="122372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3080875" y="14501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3642425" y="1381775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4980600" y="147980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5121175" y="14615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5098375" y="165532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4055825" y="11682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4523150" y="1168250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4625725" y="839200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4927400" y="652275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5136375" y="11682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5214650" y="140912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5928200" y="747250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5362825" y="998775"/>
              <a:ext cx="24350" cy="25100"/>
            </a:xfrm>
            <a:custGeom>
              <a:rect b="b" l="l" r="r" t="t"/>
              <a:pathLst>
                <a:path extrusionOk="0" h="1004" w="974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5593825" y="678875"/>
              <a:ext cx="24350" cy="24350"/>
            </a:xfrm>
            <a:custGeom>
              <a:rect b="b" l="l" r="r" t="t"/>
              <a:pathLst>
                <a:path extrusionOk="0" h="974" w="974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6139450" y="500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6234425" y="616550"/>
              <a:ext cx="25100" cy="25125"/>
            </a:xfrm>
            <a:custGeom>
              <a:rect b="b" l="l" r="r" t="t"/>
              <a:pathLst>
                <a:path extrusionOk="0" h="1005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6222275" y="10253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6758750" y="104285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6947200" y="767025"/>
              <a:ext cx="24350" cy="24325"/>
            </a:xfrm>
            <a:custGeom>
              <a:rect b="b" l="l" r="r" t="t"/>
              <a:pathLst>
                <a:path extrusionOk="0" h="973" w="974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6654650" y="13445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6313450" y="14646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6168325" y="1701675"/>
              <a:ext cx="24325" cy="24350"/>
            </a:xfrm>
            <a:custGeom>
              <a:rect b="b" l="l" r="r" t="t"/>
              <a:pathLst>
                <a:path extrusionOk="0" h="974" w="973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6817275" y="18004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7004200" y="1786800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7299800" y="155275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6975325" y="11241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6875025" y="1502600"/>
              <a:ext cx="24325" cy="24325"/>
            </a:xfrm>
            <a:custGeom>
              <a:rect b="b" l="l" r="r" t="t"/>
              <a:pathLst>
                <a:path extrusionOk="0" h="973" w="973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7341600" y="72597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7178200" y="539800"/>
              <a:ext cx="24350" cy="25125"/>
            </a:xfrm>
            <a:custGeom>
              <a:rect b="b" l="l" r="r" t="t"/>
              <a:pathLst>
                <a:path extrusionOk="0" h="1005" w="974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6249625" y="226855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6336250" y="24935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6861325" y="19532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6837775" y="2887875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6937325" y="3247300"/>
              <a:ext cx="25100" cy="24350"/>
            </a:xfrm>
            <a:custGeom>
              <a:rect b="b" l="l" r="r" t="t"/>
              <a:pathLst>
                <a:path extrusionOk="0" h="974" w="1004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7221525" y="3235150"/>
              <a:ext cx="25100" cy="24325"/>
            </a:xfrm>
            <a:custGeom>
              <a:rect b="b" l="l" r="r" t="t"/>
              <a:pathLst>
                <a:path extrusionOk="0" h="973" w="1004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6504175" y="155957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6504175" y="2374175"/>
              <a:ext cx="25125" cy="25100"/>
            </a:xfrm>
            <a:custGeom>
              <a:rect b="b" l="l" r="r" t="t"/>
              <a:pathLst>
                <a:path extrusionOk="0" h="1004" w="1005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5210100" y="520825"/>
              <a:ext cx="24325" cy="25100"/>
            </a:xfrm>
            <a:custGeom>
              <a:rect b="b" l="l" r="r" t="t"/>
              <a:pathLst>
                <a:path extrusionOk="0" h="1004" w="973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-120550" y="-115200"/>
              <a:ext cx="7728125" cy="3313125"/>
            </a:xfrm>
            <a:custGeom>
              <a:rect b="b" l="l" r="r" t="t"/>
              <a:pathLst>
                <a:path extrusionOk="0" h="132525" w="309125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4624975" y="841500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917500" y="12959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143950" y="6310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2674325" y="12237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2615050" y="9372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1771575" y="1265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1961550" y="15200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1475225" y="12298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1612000" y="1675075"/>
              <a:ext cx="25850" cy="26625"/>
            </a:xfrm>
            <a:custGeom>
              <a:rect b="b" l="l" r="r" t="t"/>
              <a:pathLst>
                <a:path extrusionOk="0" h="1065" w="1034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1392400" y="19524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792825" y="26295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842225" y="2880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683400" y="304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1643150" y="19934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1236600" y="2176625"/>
              <a:ext cx="26625" cy="26600"/>
            </a:xfrm>
            <a:custGeom>
              <a:rect b="b" l="l" r="r" t="t"/>
              <a:pathLst>
                <a:path extrusionOk="0" h="1064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5530775" y="12427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5992775" y="15717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5920600" y="1688000"/>
              <a:ext cx="26600" cy="27375"/>
            </a:xfrm>
            <a:custGeom>
              <a:rect b="b" l="l" r="r" t="t"/>
              <a:pathLst>
                <a:path extrusionOk="0" h="109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6248875" y="22685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6860575" y="19524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7002675" y="17852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7035350" y="60440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7192650" y="205882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7203300" y="245777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6692650" y="2761725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6397050" y="27738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5596125" y="146460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5213900" y="1403050"/>
              <a:ext cx="26600" cy="26625"/>
            </a:xfrm>
            <a:custGeom>
              <a:rect b="b" l="l" r="r" t="t"/>
              <a:pathLst>
                <a:path extrusionOk="0" h="1065" w="1064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5773175" y="1211550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6165275" y="7791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6369675" y="1101375"/>
              <a:ext cx="26625" cy="26625"/>
            </a:xfrm>
            <a:custGeom>
              <a:rect b="b" l="l" r="r" t="t"/>
              <a:pathLst>
                <a:path extrusionOk="0" h="1065" w="1065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6503425" y="1559575"/>
              <a:ext cx="26625" cy="25875"/>
            </a:xfrm>
            <a:custGeom>
              <a:rect b="b" l="l" r="r" t="t"/>
              <a:pathLst>
                <a:path extrusionOk="0" h="1035" w="1065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22300" y="-133450"/>
              <a:ext cx="7704575" cy="3386100"/>
            </a:xfrm>
            <a:custGeom>
              <a:rect b="b" l="l" r="r" t="t"/>
              <a:pathLst>
                <a:path extrusionOk="0" h="135444" w="308183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3502600" y="6690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021625" y="482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656125" y="5208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5153100" y="758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5575600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5922875" y="74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5336225" y="11249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5208575" y="512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6131850" y="4995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5954775" y="4995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6365875" y="531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6365875" y="948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6947200" y="1289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6650075" y="1339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6308900" y="1460800"/>
              <a:ext cx="34225" cy="33450"/>
            </a:xfrm>
            <a:custGeom>
              <a:rect b="b" l="l" r="r" t="t"/>
              <a:pathLst>
                <a:path extrusionOk="0" h="1338" w="1369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6365875" y="19904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6723025" y="21865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7155425" y="1746525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7001150" y="866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7008000" y="21849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6932775" y="260140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7216975" y="3230575"/>
              <a:ext cx="34200" cy="34975"/>
            </a:xfrm>
            <a:custGeom>
              <a:rect b="b" l="l" r="r" t="t"/>
              <a:pathLst>
                <a:path extrusionOk="0" h="1399" w="1368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7142500" y="31333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6498875" y="23741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6705550" y="2466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68119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6005700" y="12389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4839250" y="11355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4555050" y="13247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118875" y="959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3856725" y="115227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3637875" y="13757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3516300" y="102462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3016275" y="1024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764000" y="74575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484350" y="5831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277675" y="891650"/>
              <a:ext cx="34200" cy="34200"/>
            </a:xfrm>
            <a:custGeom>
              <a:rect b="b" l="l" r="r" t="t"/>
              <a:pathLst>
                <a:path extrusionOk="0" h="1368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194825" y="12708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1612750" y="86960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2074775" y="691800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1670500" y="474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1361225" y="588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1203925" y="8726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716850" y="8004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798925" y="13209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1228250" y="12199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1139350" y="14395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567150" y="179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363500" y="20474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400725" y="976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1241925" y="216902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986600" y="24942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601350" y="2239675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548150" y="2859750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63500" y="3176625"/>
              <a:ext cx="34225" cy="34225"/>
            </a:xfrm>
            <a:custGeom>
              <a:rect b="b" l="l" r="r" t="t"/>
              <a:pathLst>
                <a:path extrusionOk="0" h="1369" w="1369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805000" y="1453950"/>
              <a:ext cx="34200" cy="34225"/>
            </a:xfrm>
            <a:custGeom>
              <a:rect b="b" l="l" r="r" t="t"/>
              <a:pathLst>
                <a:path extrusionOk="0" h="1369" w="1368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888575" y="2111275"/>
              <a:ext cx="34225" cy="34200"/>
            </a:xfrm>
            <a:custGeom>
              <a:rect b="b" l="l" r="r" t="t"/>
              <a:pathLst>
                <a:path extrusionOk="0" h="1368" w="1369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0" name="Google Shape;1710;p8"/>
          <p:cNvSpPr txBox="1"/>
          <p:nvPr>
            <p:ph type="title"/>
          </p:nvPr>
        </p:nvSpPr>
        <p:spPr>
          <a:xfrm>
            <a:off x="1510350" y="539500"/>
            <a:ext cx="6123300" cy="20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9"/>
          <p:cNvGrpSpPr/>
          <p:nvPr/>
        </p:nvGrpSpPr>
        <p:grpSpPr>
          <a:xfrm>
            <a:off x="-1693775" y="-1599775"/>
            <a:ext cx="9206200" cy="7199075"/>
            <a:chOff x="-3560675" y="-1695025"/>
            <a:chExt cx="9206200" cy="7199075"/>
          </a:xfrm>
        </p:grpSpPr>
        <p:sp>
          <p:nvSpPr>
            <p:cNvPr id="1713" name="Google Shape;1713;p9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9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9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6" name="Google Shape;1716;p9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1717" name="Google Shape;1717;p9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22" name="Google Shape;1722;p9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1723" name="Google Shape;1723;p9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9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9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9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7" name="Google Shape;1727;p9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9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9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9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9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9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3" name="Google Shape;1733;p9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4" name="Google Shape;1734;p9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9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9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9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Google Shape;1738;p9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9" name="Google Shape;1739;p9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9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9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9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3" name="Google Shape;1743;p9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9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9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9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9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9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9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9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9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9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9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9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9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9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9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9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9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9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9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9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9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9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9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9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9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9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9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9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9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9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9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9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9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9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9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9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9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9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781" name="Google Shape;1781;p9"/>
          <p:cNvSpPr txBox="1"/>
          <p:nvPr>
            <p:ph type="title"/>
          </p:nvPr>
        </p:nvSpPr>
        <p:spPr>
          <a:xfrm>
            <a:off x="4171950" y="2571750"/>
            <a:ext cx="4258800" cy="62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82" name="Google Shape;1782;p9"/>
          <p:cNvSpPr txBox="1"/>
          <p:nvPr>
            <p:ph idx="1" type="body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10"/>
          <p:cNvGrpSpPr/>
          <p:nvPr/>
        </p:nvGrpSpPr>
        <p:grpSpPr>
          <a:xfrm rot="4206271">
            <a:off x="-3084294" y="1619749"/>
            <a:ext cx="9206054" cy="7198960"/>
            <a:chOff x="-3560675" y="-1695025"/>
            <a:chExt cx="9206200" cy="7199075"/>
          </a:xfrm>
        </p:grpSpPr>
        <p:sp>
          <p:nvSpPr>
            <p:cNvPr id="1785" name="Google Shape;1785;p10"/>
            <p:cNvSpPr/>
            <p:nvPr/>
          </p:nvSpPr>
          <p:spPr>
            <a:xfrm>
              <a:off x="3144700" y="1760900"/>
              <a:ext cx="49725" cy="38825"/>
            </a:xfrm>
            <a:custGeom>
              <a:rect b="b" l="l" r="r" t="t"/>
              <a:pathLst>
                <a:path extrusionOk="0" h="1553" w="1989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0"/>
            <p:cNvSpPr/>
            <p:nvPr/>
          </p:nvSpPr>
          <p:spPr>
            <a:xfrm>
              <a:off x="2791350" y="1538300"/>
              <a:ext cx="49950" cy="38775"/>
            </a:xfrm>
            <a:custGeom>
              <a:rect b="b" l="l" r="r" t="t"/>
              <a:pathLst>
                <a:path extrusionOk="0" h="1551" w="1998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0"/>
            <p:cNvSpPr/>
            <p:nvPr/>
          </p:nvSpPr>
          <p:spPr>
            <a:xfrm>
              <a:off x="3881050" y="912150"/>
              <a:ext cx="50175" cy="39550"/>
            </a:xfrm>
            <a:custGeom>
              <a:rect b="b" l="l" r="r" t="t"/>
              <a:pathLst>
                <a:path extrusionOk="0" h="1582" w="2007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8" name="Google Shape;1788;p10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1789" name="Google Shape;1789;p10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rect b="b" l="l" r="r" t="t"/>
                <a:pathLst>
                  <a:path extrusionOk="0" h="1552" w="2007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10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rect b="b" l="l" r="r" t="t"/>
                <a:pathLst>
                  <a:path extrusionOk="0" h="1582" w="1997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10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rect b="b" l="l" r="r" t="t"/>
                <a:pathLst>
                  <a:path extrusionOk="0" h="1582" w="2007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0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rect b="b" l="l" r="r" t="t"/>
                <a:pathLst>
                  <a:path extrusionOk="0" h="1551" w="2007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0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rect b="b" l="l" r="r" t="t"/>
                <a:pathLst>
                  <a:path extrusionOk="0" h="1419" w="2027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94" name="Google Shape;1794;p10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1795" name="Google Shape;1795;p10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rect b="b" l="l" r="r" t="t"/>
                  <a:pathLst>
                    <a:path extrusionOk="0" h="174008" w="269033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10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rect b="b" l="l" r="r" t="t"/>
                  <a:pathLst>
                    <a:path extrusionOk="0" h="1581" w="2037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10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10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10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10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rect b="b" l="l" r="r" t="t"/>
                  <a:pathLst>
                    <a:path extrusionOk="0" h="1552" w="1988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10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rect b="b" l="l" r="r" t="t"/>
                  <a:pathLst>
                    <a:path extrusionOk="0" h="1552" w="1998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10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rect b="b" l="l" r="r" t="t"/>
                  <a:pathLst>
                    <a:path extrusionOk="0" h="1552" w="2007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10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10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rect b="b" l="l" r="r" t="t"/>
                  <a:pathLst>
                    <a:path extrusionOk="0" h="1551" w="1998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10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rect b="b" l="l" r="r" t="t"/>
                  <a:pathLst>
                    <a:path extrusionOk="0" h="1582" w="1998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10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rect b="b" l="l" r="r" t="t"/>
                  <a:pathLst>
                    <a:path extrusionOk="0" h="1553" w="1989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10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rect b="b" l="l" r="r" t="t"/>
                  <a:pathLst>
                    <a:path extrusionOk="0" h="1582" w="2007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0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0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rect b="b" l="l" r="r" t="t"/>
                  <a:pathLst>
                    <a:path extrusionOk="0" h="1551" w="2068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0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rect b="b" l="l" r="r" t="t"/>
                  <a:pathLst>
                    <a:path extrusionOk="0" h="1552" w="2047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10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rect b="b" l="l" r="r" t="t"/>
                  <a:pathLst>
                    <a:path extrusionOk="0" h="1582" w="1997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10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0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rect b="b" l="l" r="r" t="t"/>
                  <a:pathLst>
                    <a:path extrusionOk="0" h="1551" w="2007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0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0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rect b="b" l="l" r="r" t="t"/>
                  <a:pathLst>
                    <a:path extrusionOk="0" h="1582" w="2027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0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rect b="b" l="l" r="r" t="t"/>
                  <a:pathLst>
                    <a:path extrusionOk="0" h="1551" w="2027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10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rect b="b" l="l" r="r" t="t"/>
                  <a:pathLst>
                    <a:path extrusionOk="0" h="1551" w="1997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10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rect b="b" l="l" r="r" t="t"/>
                  <a:pathLst>
                    <a:path extrusionOk="0" h="1551" w="2028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0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rect b="b" l="l" r="r" t="t"/>
                  <a:pathLst>
                    <a:path extrusionOk="0" h="1581" w="2007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0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rect b="b" l="l" r="r" t="t"/>
                  <a:pathLst>
                    <a:path extrusionOk="0" h="1552" w="2028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0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rect b="b" l="l" r="r" t="t"/>
                  <a:pathLst>
                    <a:path extrusionOk="0" h="221413" w="220461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10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rect b="b" l="l" r="r" t="t"/>
                  <a:pathLst>
                    <a:path extrusionOk="0" h="1415" w="2013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10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rect b="b" l="l" r="r" t="t"/>
                  <a:pathLst>
                    <a:path extrusionOk="0" h="1428" w="2004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10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rect b="b" l="l" r="r" t="t"/>
                  <a:pathLst>
                    <a:path extrusionOk="0" h="1433" w="2017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10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rect b="b" l="l" r="r" t="t"/>
                  <a:pathLst>
                    <a:path extrusionOk="0" h="1420" w="2011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10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rect b="b" l="l" r="r" t="t"/>
                  <a:pathLst>
                    <a:path extrusionOk="0" h="1416" w="203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10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10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rect b="b" l="l" r="r" t="t"/>
                  <a:pathLst>
                    <a:path extrusionOk="0" h="1420" w="2005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0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10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rect b="b" l="l" r="r" t="t"/>
                  <a:pathLst>
                    <a:path extrusionOk="0" h="1416" w="2038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10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rect b="b" l="l" r="r" t="t"/>
                  <a:pathLst>
                    <a:path extrusionOk="0" h="1437" w="203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10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10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rect b="b" l="l" r="r" t="t"/>
                  <a:pathLst>
                    <a:path extrusionOk="0" h="1403" w="2016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10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rect b="b" l="l" r="r" t="t"/>
                  <a:pathLst>
                    <a:path extrusionOk="0" h="1416" w="202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0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rect b="b" l="l" r="r" t="t"/>
                  <a:pathLst>
                    <a:path extrusionOk="0" h="1416" w="2014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10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rect b="b" l="l" r="r" t="t"/>
                  <a:pathLst>
                    <a:path extrusionOk="0" h="1419" w="2012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10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rect b="b" l="l" r="r" t="t"/>
                  <a:pathLst>
                    <a:path extrusionOk="0" h="1433" w="204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10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rect b="b" l="l" r="r" t="t"/>
                  <a:pathLst>
                    <a:path extrusionOk="0" h="1403" w="2032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10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rect b="b" l="l" r="r" t="t"/>
                  <a:pathLst>
                    <a:path extrusionOk="0" h="1420" w="2028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0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rect b="b" l="l" r="r" t="t"/>
                  <a:pathLst>
                    <a:path extrusionOk="0" h="1403" w="2039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0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rect b="b" l="l" r="r" t="t"/>
                  <a:pathLst>
                    <a:path extrusionOk="0" h="1433" w="1986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2" name="Google Shape;1842;p10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rect b="b" l="l" r="r" t="t"/>
                  <a:pathLst>
                    <a:path extrusionOk="0" h="1432" w="2009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10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rect b="b" l="l" r="r" t="t"/>
                  <a:pathLst>
                    <a:path extrusionOk="0" h="1403" w="2009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0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rect b="b" l="l" r="r" t="t"/>
                  <a:pathLst>
                    <a:path extrusionOk="0" h="1428" w="2012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0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0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rect b="b" l="l" r="r" t="t"/>
                  <a:pathLst>
                    <a:path extrusionOk="0" h="1416" w="2021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0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rect b="b" l="l" r="r" t="t"/>
                  <a:pathLst>
                    <a:path extrusionOk="0" h="1437" w="2014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0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rect b="b" l="l" r="r" t="t"/>
                  <a:pathLst>
                    <a:path extrusionOk="0" h="1436" w="2013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10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10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rect b="b" l="l" r="r" t="t"/>
                  <a:pathLst>
                    <a:path extrusionOk="0" h="1403" w="2015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0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rect b="b" l="l" r="r" t="t"/>
                  <a:pathLst>
                    <a:path extrusionOk="0" h="1429" w="2019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0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rect b="b" l="l" r="r" t="t"/>
                  <a:pathLst>
                    <a:path extrusionOk="0" h="1415" w="2014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53" name="Google Shape;1853;p10"/>
          <p:cNvSpPr txBox="1"/>
          <p:nvPr>
            <p:ph idx="1" type="body"/>
          </p:nvPr>
        </p:nvSpPr>
        <p:spPr>
          <a:xfrm>
            <a:off x="713225" y="539500"/>
            <a:ext cx="58782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Audiowide"/>
                <a:ea typeface="Audiowide"/>
                <a:cs typeface="Audiowide"/>
                <a:sym typeface="Audiowid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diowide"/>
              <a:buNone/>
              <a:defRPr sz="36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oi.org/10.1016/0022-0000(80)90035-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0" name="Shape 4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1" name="Google Shape;4681;p32"/>
          <p:cNvSpPr txBox="1"/>
          <p:nvPr>
            <p:ph type="ctrTitle"/>
          </p:nvPr>
        </p:nvSpPr>
        <p:spPr>
          <a:xfrm>
            <a:off x="343050" y="1018625"/>
            <a:ext cx="8457900" cy="24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Flow on Pedestrian Transit Networks</a:t>
            </a:r>
            <a:endParaRPr/>
          </a:p>
        </p:txBody>
      </p:sp>
      <p:sp>
        <p:nvSpPr>
          <p:cNvPr id="4682" name="Google Shape;4682;p32"/>
          <p:cNvSpPr txBox="1"/>
          <p:nvPr>
            <p:ph idx="1" type="subTitle"/>
          </p:nvPr>
        </p:nvSpPr>
        <p:spPr>
          <a:xfrm>
            <a:off x="1062300" y="3653800"/>
            <a:ext cx="70194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Sasha Dolynuk, Alfonso Meraz, Mark Nudelman,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Justin Sadler, Nathaniel Voss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8" name="Shape 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Google Shape;482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830" name="Google Shape;4830;p41"/>
          <p:cNvGrpSpPr/>
          <p:nvPr/>
        </p:nvGrpSpPr>
        <p:grpSpPr>
          <a:xfrm>
            <a:off x="0" y="2411450"/>
            <a:ext cx="1753591" cy="2847950"/>
            <a:chOff x="0" y="2295575"/>
            <a:chExt cx="2286000" cy="2847950"/>
          </a:xfrm>
        </p:grpSpPr>
        <p:grpSp>
          <p:nvGrpSpPr>
            <p:cNvPr id="4831" name="Google Shape;4831;p4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832" name="Google Shape;4832;p4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3" name="Google Shape;4833;p4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34" name="Google Shape;4834;p41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5" name="Google Shape;4835;p41"/>
            <p:cNvSpPr txBox="1"/>
            <p:nvPr/>
          </p:nvSpPr>
          <p:spPr>
            <a:xfrm>
              <a:off x="216300" y="3050050"/>
              <a:ext cx="185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Dinic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Edmonds and Karp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6" name="Google Shape;4836;p41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Breadth First Search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37" name="Google Shape;4837;p41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838" name="Google Shape;4838;p41"/>
          <p:cNvSpPr txBox="1"/>
          <p:nvPr/>
        </p:nvSpPr>
        <p:spPr>
          <a:xfrm>
            <a:off x="918000" y="1222300"/>
            <a:ext cx="7308000" cy="21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Augmenting along shortest paths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Edmonds-Karp[3]: BFS</a:t>
            </a:r>
            <a:r>
              <a:rPr lang="en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→ Creates: bounded structure for the Ford Fulkerson Alg, even for irrational flows</a:t>
            </a:r>
            <a:endParaRPr sz="11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→ Use: Breadth First Search order to examine paths in the Ford Fulkerson Algorithm </a:t>
            </a:r>
            <a:endParaRPr sz="1100">
              <a:solidFill>
                <a:srgbClr val="595959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- monotonically increasing</a:t>
            </a:r>
            <a:endParaRPr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2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844" name="Google Shape;4844;p42"/>
          <p:cNvGrpSpPr/>
          <p:nvPr/>
        </p:nvGrpSpPr>
        <p:grpSpPr>
          <a:xfrm>
            <a:off x="0" y="2411450"/>
            <a:ext cx="1753591" cy="2847950"/>
            <a:chOff x="0" y="2295575"/>
            <a:chExt cx="2286000" cy="2847950"/>
          </a:xfrm>
        </p:grpSpPr>
        <p:grpSp>
          <p:nvGrpSpPr>
            <p:cNvPr id="4845" name="Google Shape;4845;p42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846" name="Google Shape;4846;p42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42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48" name="Google Shape;4848;p42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9" name="Google Shape;4849;p42"/>
            <p:cNvSpPr txBox="1"/>
            <p:nvPr/>
          </p:nvSpPr>
          <p:spPr>
            <a:xfrm>
              <a:off x="216300" y="3050050"/>
              <a:ext cx="185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Dinic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Edmonds and Karp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50" name="Google Shape;4850;p42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Breadth First Search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51" name="Google Shape;4851;p42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852" name="Google Shape;4852;p42"/>
          <p:cNvSpPr txBox="1"/>
          <p:nvPr/>
        </p:nvSpPr>
        <p:spPr>
          <a:xfrm>
            <a:off x="918000" y="1222300"/>
            <a:ext cx="73080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Augmenting along shortest paths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Edmonds-Karp[3]: BFS</a:t>
            </a:r>
            <a:r>
              <a:rPr lang="en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→ Creates: bounded structure for the Ford Fulkerson Alg, even for irrational flows</a:t>
            </a:r>
            <a:endParaRPr sz="11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→ Use: Breadth First Search order to examine paths in the Ford Fulkerson Algorithm </a:t>
            </a:r>
            <a:endParaRPr sz="1100">
              <a:solidFill>
                <a:srgbClr val="595959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</a:rPr>
              <a:t>- monotonically increasing</a:t>
            </a:r>
            <a:endParaRPr sz="1100">
              <a:solidFill>
                <a:srgbClr val="595959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Complexity: </a:t>
            </a:r>
            <a:r>
              <a:rPr lang="en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  <a:p>
            <a:pPr indent="-31115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300">
                <a:solidFill>
                  <a:srgbClr val="595959"/>
                </a:solidFill>
              </a:rPr>
              <a:t>O(VE^2)</a:t>
            </a:r>
            <a:r>
              <a:rPr lang="en" sz="1300">
                <a:solidFill>
                  <a:srgbClr val="595959"/>
                </a:solidFill>
              </a:rPr>
              <a:t> time, </a:t>
            </a:r>
            <a:r>
              <a:rPr b="1" lang="en" sz="1300">
                <a:solidFill>
                  <a:srgbClr val="595959"/>
                </a:solidFill>
              </a:rPr>
              <a:t>O(E)</a:t>
            </a:r>
            <a:r>
              <a:rPr lang="en" sz="1300">
                <a:solidFill>
                  <a:srgbClr val="595959"/>
                </a:solidFill>
              </a:rPr>
              <a:t> space</a:t>
            </a:r>
            <a:endParaRPr sz="11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6" name="Shape 4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7" name="Google Shape;485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858" name="Google Shape;4858;p43"/>
          <p:cNvGrpSpPr/>
          <p:nvPr/>
        </p:nvGrpSpPr>
        <p:grpSpPr>
          <a:xfrm>
            <a:off x="1852800" y="2295575"/>
            <a:ext cx="1753591" cy="2847950"/>
            <a:chOff x="0" y="2295575"/>
            <a:chExt cx="2286000" cy="2847950"/>
          </a:xfrm>
        </p:grpSpPr>
        <p:grpSp>
          <p:nvGrpSpPr>
            <p:cNvPr id="4859" name="Google Shape;4859;p43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860" name="Google Shape;4860;p43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43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62" name="Google Shape;4862;p43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63" name="Google Shape;4863;p43"/>
            <p:cNvSpPr txBox="1"/>
            <p:nvPr/>
          </p:nvSpPr>
          <p:spPr>
            <a:xfrm>
              <a:off x="216300" y="3050050"/>
              <a:ext cx="185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Dinic [2]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Edmonds and Karp [3]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64" name="Google Shape;4864;p43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BFS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65" name="Google Shape;4865;p43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66" name="Google Shape;4866;p43"/>
          <p:cNvGrpSpPr/>
          <p:nvPr/>
        </p:nvGrpSpPr>
        <p:grpSpPr>
          <a:xfrm>
            <a:off x="0" y="2295575"/>
            <a:ext cx="1852803" cy="2847950"/>
            <a:chOff x="0" y="2295575"/>
            <a:chExt cx="2286000" cy="2847950"/>
          </a:xfrm>
        </p:grpSpPr>
        <p:grpSp>
          <p:nvGrpSpPr>
            <p:cNvPr id="4867" name="Google Shape;4867;p43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868" name="Google Shape;4868;p43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43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70" name="Google Shape;4870;p43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71" name="Google Shape;4871;p43"/>
            <p:cNvSpPr txBox="1"/>
            <p:nvPr/>
          </p:nvSpPr>
          <p:spPr>
            <a:xfrm>
              <a:off x="216300" y="3050050"/>
              <a:ext cx="1853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 [1]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72" name="Google Shape;4872;p43"/>
            <p:cNvSpPr txBox="1"/>
            <p:nvPr/>
          </p:nvSpPr>
          <p:spPr>
            <a:xfrm>
              <a:off x="216300" y="3491350"/>
              <a:ext cx="18534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73" name="Google Shape;4873;p43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874" name="Google Shape;4874;p43"/>
          <p:cNvGrpSpPr/>
          <p:nvPr/>
        </p:nvGrpSpPr>
        <p:grpSpPr>
          <a:xfrm>
            <a:off x="3606400" y="2295575"/>
            <a:ext cx="1498016" cy="2847950"/>
            <a:chOff x="0" y="2295575"/>
            <a:chExt cx="2286000" cy="2847950"/>
          </a:xfrm>
        </p:grpSpPr>
        <p:grpSp>
          <p:nvGrpSpPr>
            <p:cNvPr id="4875" name="Google Shape;4875;p43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876" name="Google Shape;4876;p43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43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78" name="Google Shape;4878;p43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79" name="Google Shape;4879;p43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Karzanov [4]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0" name="Google Shape;4880;p43"/>
            <p:cNvSpPr txBox="1"/>
            <p:nvPr/>
          </p:nvSpPr>
          <p:spPr>
            <a:xfrm>
              <a:off x="216313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– Push-balancing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81" name="Google Shape;4881;p43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882" name="Google Shape;4882;p43"/>
          <p:cNvSpPr txBox="1"/>
          <p:nvPr/>
        </p:nvSpPr>
        <p:spPr>
          <a:xfrm>
            <a:off x="272700" y="1177725"/>
            <a:ext cx="81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Breaking Conservation of Flow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6" name="Shape 4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7" name="Google Shape;48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888" name="Google Shape;4888;p44"/>
          <p:cNvGrpSpPr/>
          <p:nvPr/>
        </p:nvGrpSpPr>
        <p:grpSpPr>
          <a:xfrm>
            <a:off x="0" y="2411450"/>
            <a:ext cx="1498016" cy="2847950"/>
            <a:chOff x="0" y="2295575"/>
            <a:chExt cx="2286000" cy="2847950"/>
          </a:xfrm>
        </p:grpSpPr>
        <p:grpSp>
          <p:nvGrpSpPr>
            <p:cNvPr id="4889" name="Google Shape;4889;p4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890" name="Google Shape;4890;p4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4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2" name="Google Shape;4892;p44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93" name="Google Shape;4893;p44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Karzanov [4]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94" name="Google Shape;4894;p44"/>
            <p:cNvSpPr txBox="1"/>
            <p:nvPr/>
          </p:nvSpPr>
          <p:spPr>
            <a:xfrm>
              <a:off x="216313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– Push-balancing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95" name="Google Shape;4895;p4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896" name="Google Shape;4896;p44"/>
          <p:cNvSpPr txBox="1"/>
          <p:nvPr/>
        </p:nvSpPr>
        <p:spPr>
          <a:xfrm>
            <a:off x="489288" y="1070725"/>
            <a:ext cx="81654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reaking Conservation of Flow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Karzanov[4]: Preflow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-3048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" sz="1200">
                <a:solidFill>
                  <a:srgbClr val="595959"/>
                </a:solidFill>
              </a:rPr>
              <a:t>allows for violating the conservation of flow of transit nodes (not source or sink) with the concept of </a:t>
            </a:r>
            <a:r>
              <a:rPr b="1" lang="en" sz="1200">
                <a:solidFill>
                  <a:srgbClr val="595959"/>
                </a:solidFill>
              </a:rPr>
              <a:t>excess flow </a:t>
            </a:r>
            <a:r>
              <a:rPr lang="en" sz="1200">
                <a:solidFill>
                  <a:srgbClr val="595959"/>
                </a:solidFill>
              </a:rPr>
              <a:t>(akin to reservoirs at the nodes)</a:t>
            </a:r>
            <a:endParaRPr sz="1200"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→ Send: preflows into vertex rather than across augmenting paths </a:t>
            </a:r>
            <a:endParaRPr sz="1200"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→ Use: levels approach (uses global (path) distances) sending preflows for each level </a:t>
            </a:r>
            <a:endParaRPr sz="12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- monotonically increasing</a:t>
            </a:r>
            <a:endParaRPr b="1" sz="1200"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595959"/>
                </a:solidFill>
              </a:rPr>
              <a:t>→ </a:t>
            </a:r>
            <a:r>
              <a:rPr lang="en" sz="1200">
                <a:solidFill>
                  <a:srgbClr val="595959"/>
                </a:solidFill>
              </a:rPr>
              <a:t>Rebalance: restore conservation constraint</a:t>
            </a:r>
            <a:endParaRPr sz="1200"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</a:rPr>
              <a:t>→ Repeat: Next level</a:t>
            </a:r>
            <a:endParaRPr b="1" sz="12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0" name="Shape 4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1" name="Google Shape;490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902" name="Google Shape;4902;p45"/>
          <p:cNvGrpSpPr/>
          <p:nvPr/>
        </p:nvGrpSpPr>
        <p:grpSpPr>
          <a:xfrm>
            <a:off x="0" y="2411450"/>
            <a:ext cx="1498016" cy="2847950"/>
            <a:chOff x="0" y="2295575"/>
            <a:chExt cx="2286000" cy="2847950"/>
          </a:xfrm>
        </p:grpSpPr>
        <p:grpSp>
          <p:nvGrpSpPr>
            <p:cNvPr id="4903" name="Google Shape;4903;p45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04" name="Google Shape;4904;p45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45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06" name="Google Shape;4906;p45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07" name="Google Shape;4907;p45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Karzanov [4]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08" name="Google Shape;4908;p45"/>
            <p:cNvSpPr txBox="1"/>
            <p:nvPr/>
          </p:nvSpPr>
          <p:spPr>
            <a:xfrm>
              <a:off x="216313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– Push-balancing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09" name="Google Shape;4909;p45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910" name="Google Shape;4910;p45"/>
          <p:cNvSpPr txBox="1"/>
          <p:nvPr/>
        </p:nvSpPr>
        <p:spPr>
          <a:xfrm>
            <a:off x="489288" y="1070725"/>
            <a:ext cx="8165400" cy="3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Conservation of Flow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Karzanov[4]: Preflow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-3048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lang="en" sz="1200">
                <a:solidFill>
                  <a:srgbClr val="595959"/>
                </a:solidFill>
              </a:rPr>
              <a:t>allows for violating the conservation of flow of transit nodes (not source or sink) with the concept of </a:t>
            </a:r>
            <a:r>
              <a:rPr b="1" lang="en" sz="1200">
                <a:solidFill>
                  <a:srgbClr val="595959"/>
                </a:solidFill>
              </a:rPr>
              <a:t>excess flow </a:t>
            </a:r>
            <a:r>
              <a:rPr lang="en" sz="1200">
                <a:solidFill>
                  <a:srgbClr val="595959"/>
                </a:solidFill>
              </a:rPr>
              <a:t>(akin to reservoirs at the nodes)</a:t>
            </a:r>
            <a:endParaRPr sz="1200"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→ Send: preflows into vertex rather than across augmenting paths </a:t>
            </a:r>
            <a:endParaRPr sz="1200"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→ Use: levels approach (uses global (path) distances) sending preflows for each level </a:t>
            </a:r>
            <a:endParaRPr sz="12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- monotonically increasing</a:t>
            </a:r>
            <a:endParaRPr b="1" sz="1200"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</a:rPr>
              <a:t>→ </a:t>
            </a:r>
            <a:r>
              <a:rPr lang="en" sz="1200">
                <a:solidFill>
                  <a:srgbClr val="595959"/>
                </a:solidFill>
              </a:rPr>
              <a:t>Rebalance: restore conservation constraint</a:t>
            </a:r>
            <a:endParaRPr sz="1200"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→ Repeat: Next level</a:t>
            </a:r>
            <a:endParaRPr b="1" sz="1200"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Complexity: </a:t>
            </a:r>
            <a:r>
              <a:rPr b="1" lang="en" sz="1300">
                <a:solidFill>
                  <a:srgbClr val="595959"/>
                </a:solidFill>
              </a:rPr>
              <a:t>O(V^3) </a:t>
            </a:r>
            <a:r>
              <a:rPr lang="en" sz="1300">
                <a:solidFill>
                  <a:srgbClr val="595959"/>
                </a:solidFill>
              </a:rPr>
              <a:t>time, </a:t>
            </a:r>
            <a:r>
              <a:rPr b="1" lang="en" sz="1300">
                <a:solidFill>
                  <a:srgbClr val="595959"/>
                </a:solidFill>
              </a:rPr>
              <a:t>O(V^2) </a:t>
            </a:r>
            <a:r>
              <a:rPr lang="en" sz="1300">
                <a:solidFill>
                  <a:srgbClr val="595959"/>
                </a:solidFill>
              </a:rPr>
              <a:t>space</a:t>
            </a:r>
            <a:endParaRPr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4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916" name="Google Shape;4916;p46"/>
          <p:cNvGrpSpPr/>
          <p:nvPr/>
        </p:nvGrpSpPr>
        <p:grpSpPr>
          <a:xfrm>
            <a:off x="0" y="2411450"/>
            <a:ext cx="1498016" cy="2847950"/>
            <a:chOff x="0" y="2295575"/>
            <a:chExt cx="2286000" cy="2847950"/>
          </a:xfrm>
        </p:grpSpPr>
        <p:grpSp>
          <p:nvGrpSpPr>
            <p:cNvPr id="4917" name="Google Shape;4917;p4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18" name="Google Shape;4918;p4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4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20" name="Google Shape;4920;p4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1" name="Google Shape;4921;p46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Karzanov [4]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2" name="Google Shape;4922;p46"/>
            <p:cNvSpPr txBox="1"/>
            <p:nvPr/>
          </p:nvSpPr>
          <p:spPr>
            <a:xfrm>
              <a:off x="216313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– Push-balancing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23" name="Google Shape;4923;p4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924" name="Google Shape;4924;p46"/>
          <p:cNvSpPr txBox="1"/>
          <p:nvPr/>
        </p:nvSpPr>
        <p:spPr>
          <a:xfrm>
            <a:off x="489288" y="1070725"/>
            <a:ext cx="8165400" cy="4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Conservation of Flow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Karzanov[4]: Preflow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-3048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Char char="-"/>
            </a:pPr>
            <a:r>
              <a:rPr lang="en" sz="1200">
                <a:solidFill>
                  <a:srgbClr val="5E5E5E"/>
                </a:solidFill>
              </a:rPr>
              <a:t>allows for violating the conservation of flow of transit nodes (not source or sink) with the concept of </a:t>
            </a:r>
            <a:r>
              <a:rPr b="1" lang="en" sz="1200">
                <a:solidFill>
                  <a:srgbClr val="5E5E5E"/>
                </a:solidFill>
              </a:rPr>
              <a:t>excess flow </a:t>
            </a:r>
            <a:r>
              <a:rPr lang="en" sz="1200">
                <a:solidFill>
                  <a:srgbClr val="5E5E5E"/>
                </a:solidFill>
              </a:rPr>
              <a:t>(akin to reservoirs at the nodes)</a:t>
            </a:r>
            <a:endParaRPr sz="1200">
              <a:solidFill>
                <a:srgbClr val="5E5E5E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5E5E"/>
                </a:solidFill>
              </a:rPr>
              <a:t>→ Send: preflows into vertex rather than across augmenting paths </a:t>
            </a:r>
            <a:endParaRPr sz="1200">
              <a:solidFill>
                <a:srgbClr val="5E5E5E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5E5E"/>
                </a:solidFill>
              </a:rPr>
              <a:t>→ Use: levels approach (uses global (path) distances) sending preflows for each level </a:t>
            </a:r>
            <a:endParaRPr sz="1200">
              <a:solidFill>
                <a:srgbClr val="5E5E5E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5E5E"/>
                </a:solidFill>
              </a:rPr>
              <a:t>- monotonically increasing</a:t>
            </a:r>
            <a:endParaRPr b="1" sz="1200">
              <a:solidFill>
                <a:srgbClr val="5E5E5E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E5E5E"/>
                </a:solidFill>
              </a:rPr>
              <a:t>→ </a:t>
            </a:r>
            <a:r>
              <a:rPr lang="en" sz="1200">
                <a:solidFill>
                  <a:srgbClr val="5E5E5E"/>
                </a:solidFill>
              </a:rPr>
              <a:t>Rebalance: restore conservation constraint</a:t>
            </a:r>
            <a:endParaRPr sz="1200">
              <a:solidFill>
                <a:srgbClr val="5E5E5E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5E5E"/>
                </a:solidFill>
              </a:rPr>
              <a:t>→ Repeat: Next level</a:t>
            </a:r>
            <a:endParaRPr b="1" sz="1200">
              <a:solidFill>
                <a:srgbClr val="5E5E5E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Complexity:</a:t>
            </a:r>
            <a:r>
              <a:rPr b="1" lang="en" sz="1500">
                <a:solidFill>
                  <a:schemeClr val="dk1"/>
                </a:solidFill>
              </a:rPr>
              <a:t> </a:t>
            </a:r>
            <a:r>
              <a:rPr b="1" lang="en" sz="1300">
                <a:solidFill>
                  <a:srgbClr val="595959"/>
                </a:solidFill>
              </a:rPr>
              <a:t>O(V^3) </a:t>
            </a:r>
            <a:r>
              <a:rPr lang="en" sz="1300">
                <a:solidFill>
                  <a:srgbClr val="595959"/>
                </a:solidFill>
              </a:rPr>
              <a:t>time, </a:t>
            </a:r>
            <a:r>
              <a:rPr b="1" lang="en" sz="1300">
                <a:solidFill>
                  <a:srgbClr val="595959"/>
                </a:solidFill>
              </a:rPr>
              <a:t>O(V^2) </a:t>
            </a:r>
            <a:r>
              <a:rPr lang="en" sz="1300">
                <a:solidFill>
                  <a:srgbClr val="595959"/>
                </a:solidFill>
              </a:rPr>
              <a:t>space</a:t>
            </a:r>
            <a:endParaRPr sz="1300">
              <a:solidFill>
                <a:srgbClr val="595959"/>
              </a:solidFill>
            </a:endParaRPr>
          </a:p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Useful for future improvements!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8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930" name="Google Shape;4930;p47"/>
          <p:cNvGrpSpPr/>
          <p:nvPr/>
        </p:nvGrpSpPr>
        <p:grpSpPr>
          <a:xfrm>
            <a:off x="1852800" y="2295575"/>
            <a:ext cx="1753591" cy="2847950"/>
            <a:chOff x="0" y="2295575"/>
            <a:chExt cx="2286000" cy="2847950"/>
          </a:xfrm>
        </p:grpSpPr>
        <p:grpSp>
          <p:nvGrpSpPr>
            <p:cNvPr id="4931" name="Google Shape;4931;p4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32" name="Google Shape;4932;p4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4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34" name="Google Shape;4934;p47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35" name="Google Shape;4935;p47"/>
            <p:cNvSpPr txBox="1"/>
            <p:nvPr/>
          </p:nvSpPr>
          <p:spPr>
            <a:xfrm>
              <a:off x="216300" y="3050050"/>
              <a:ext cx="185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Dinic</a:t>
              </a:r>
              <a:endParaRPr b="1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Edmonds and Karp</a:t>
              </a:r>
              <a:endParaRPr b="1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36" name="Google Shape;4936;p47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BFS</a:t>
              </a:r>
              <a:endParaRPr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37" name="Google Shape;4937;p4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938" name="Google Shape;4938;p47"/>
          <p:cNvGrpSpPr/>
          <p:nvPr/>
        </p:nvGrpSpPr>
        <p:grpSpPr>
          <a:xfrm>
            <a:off x="0" y="2295575"/>
            <a:ext cx="1852803" cy="2847950"/>
            <a:chOff x="0" y="2295575"/>
            <a:chExt cx="2286000" cy="2847950"/>
          </a:xfrm>
        </p:grpSpPr>
        <p:grpSp>
          <p:nvGrpSpPr>
            <p:cNvPr id="4939" name="Google Shape;4939;p4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40" name="Google Shape;4940;p4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4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2" name="Google Shape;4942;p47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43" name="Google Shape;4943;p47"/>
            <p:cNvSpPr txBox="1"/>
            <p:nvPr/>
          </p:nvSpPr>
          <p:spPr>
            <a:xfrm>
              <a:off x="216300" y="3050050"/>
              <a:ext cx="1853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44" name="Google Shape;4944;p47"/>
            <p:cNvSpPr txBox="1"/>
            <p:nvPr/>
          </p:nvSpPr>
          <p:spPr>
            <a:xfrm>
              <a:off x="216300" y="3491350"/>
              <a:ext cx="18534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45" name="Google Shape;4945;p4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946" name="Google Shape;4946;p47"/>
          <p:cNvGrpSpPr/>
          <p:nvPr/>
        </p:nvGrpSpPr>
        <p:grpSpPr>
          <a:xfrm>
            <a:off x="3606400" y="2295575"/>
            <a:ext cx="1498016" cy="2847950"/>
            <a:chOff x="0" y="2295575"/>
            <a:chExt cx="2286000" cy="2847950"/>
          </a:xfrm>
        </p:grpSpPr>
        <p:grpSp>
          <p:nvGrpSpPr>
            <p:cNvPr id="4947" name="Google Shape;4947;p4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48" name="Google Shape;4948;p4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4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50" name="Google Shape;4950;p47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51" name="Google Shape;4951;p47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Karzanov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52" name="Google Shape;4952;p47"/>
            <p:cNvSpPr txBox="1"/>
            <p:nvPr/>
          </p:nvSpPr>
          <p:spPr>
            <a:xfrm>
              <a:off x="216313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– Push-balancing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53" name="Google Shape;4953;p4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954" name="Google Shape;4954;p47"/>
          <p:cNvGrpSpPr/>
          <p:nvPr/>
        </p:nvGrpSpPr>
        <p:grpSpPr>
          <a:xfrm>
            <a:off x="5104400" y="2295575"/>
            <a:ext cx="1753591" cy="2847950"/>
            <a:chOff x="0" y="2295575"/>
            <a:chExt cx="2286000" cy="2847950"/>
          </a:xfrm>
        </p:grpSpPr>
        <p:grpSp>
          <p:nvGrpSpPr>
            <p:cNvPr id="4955" name="Google Shape;4955;p4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56" name="Google Shape;4956;p4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A2C4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4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9FC5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58" name="Google Shape;4958;p47"/>
            <p:cNvSpPr txBox="1"/>
            <p:nvPr/>
          </p:nvSpPr>
          <p:spPr>
            <a:xfrm>
              <a:off x="216314" y="2441100"/>
              <a:ext cx="19527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1980, 1982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59" name="Google Shape;4959;p47"/>
            <p:cNvSpPr txBox="1"/>
            <p:nvPr/>
          </p:nvSpPr>
          <p:spPr>
            <a:xfrm>
              <a:off x="216302" y="3050050"/>
              <a:ext cx="19527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Galill and Naamad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Sleator and Tarjan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60" name="Google Shape;4960;p47"/>
            <p:cNvSpPr txBox="1"/>
            <p:nvPr/>
          </p:nvSpPr>
          <p:spPr>
            <a:xfrm>
              <a:off x="216302" y="3569275"/>
              <a:ext cx="18534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Data Structures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Dynamic Trees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61" name="Google Shape;4961;p4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962" name="Google Shape;4962;p47"/>
          <p:cNvSpPr txBox="1"/>
          <p:nvPr/>
        </p:nvSpPr>
        <p:spPr>
          <a:xfrm>
            <a:off x="2673300" y="1320325"/>
            <a:ext cx="37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Structures/Compression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6" name="Shape 4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" name="Google Shape;496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968" name="Google Shape;4968;p48"/>
          <p:cNvGrpSpPr/>
          <p:nvPr/>
        </p:nvGrpSpPr>
        <p:grpSpPr>
          <a:xfrm>
            <a:off x="1852800" y="2295575"/>
            <a:ext cx="1753591" cy="2847950"/>
            <a:chOff x="0" y="2295575"/>
            <a:chExt cx="2286000" cy="2847950"/>
          </a:xfrm>
        </p:grpSpPr>
        <p:grpSp>
          <p:nvGrpSpPr>
            <p:cNvPr id="4969" name="Google Shape;4969;p4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70" name="Google Shape;4970;p4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4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72" name="Google Shape;4972;p48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73" name="Google Shape;4973;p48"/>
            <p:cNvSpPr txBox="1"/>
            <p:nvPr/>
          </p:nvSpPr>
          <p:spPr>
            <a:xfrm>
              <a:off x="216300" y="3050050"/>
              <a:ext cx="185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Dinic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Edmonds and Karp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74" name="Google Shape;4974;p48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BFS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75" name="Google Shape;4975;p4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976" name="Google Shape;4976;p48"/>
          <p:cNvGrpSpPr/>
          <p:nvPr/>
        </p:nvGrpSpPr>
        <p:grpSpPr>
          <a:xfrm>
            <a:off x="0" y="2295575"/>
            <a:ext cx="1852803" cy="2847950"/>
            <a:chOff x="0" y="2295575"/>
            <a:chExt cx="2286000" cy="2847950"/>
          </a:xfrm>
        </p:grpSpPr>
        <p:grpSp>
          <p:nvGrpSpPr>
            <p:cNvPr id="4977" name="Google Shape;4977;p4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78" name="Google Shape;4978;p4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4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80" name="Google Shape;4980;p48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1" name="Google Shape;4981;p48"/>
            <p:cNvSpPr txBox="1"/>
            <p:nvPr/>
          </p:nvSpPr>
          <p:spPr>
            <a:xfrm>
              <a:off x="216300" y="3050050"/>
              <a:ext cx="1853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2" name="Google Shape;4982;p48"/>
            <p:cNvSpPr txBox="1"/>
            <p:nvPr/>
          </p:nvSpPr>
          <p:spPr>
            <a:xfrm>
              <a:off x="216300" y="3491350"/>
              <a:ext cx="18534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83" name="Google Shape;4983;p4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984" name="Google Shape;4984;p48"/>
          <p:cNvGrpSpPr/>
          <p:nvPr/>
        </p:nvGrpSpPr>
        <p:grpSpPr>
          <a:xfrm>
            <a:off x="3606400" y="2295575"/>
            <a:ext cx="1498016" cy="2847950"/>
            <a:chOff x="0" y="2295575"/>
            <a:chExt cx="2286000" cy="2847950"/>
          </a:xfrm>
        </p:grpSpPr>
        <p:grpSp>
          <p:nvGrpSpPr>
            <p:cNvPr id="4985" name="Google Shape;4985;p4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86" name="Google Shape;4986;p4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4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88" name="Google Shape;4988;p48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89" name="Google Shape;4989;p48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Karzanov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0" name="Google Shape;4990;p48"/>
            <p:cNvSpPr txBox="1"/>
            <p:nvPr/>
          </p:nvSpPr>
          <p:spPr>
            <a:xfrm>
              <a:off x="216313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– Push-balancing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91" name="Google Shape;4991;p4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992" name="Google Shape;4992;p48"/>
          <p:cNvGrpSpPr/>
          <p:nvPr/>
        </p:nvGrpSpPr>
        <p:grpSpPr>
          <a:xfrm>
            <a:off x="5104400" y="2295575"/>
            <a:ext cx="1753591" cy="2847950"/>
            <a:chOff x="0" y="2295575"/>
            <a:chExt cx="2286000" cy="2847950"/>
          </a:xfrm>
        </p:grpSpPr>
        <p:grpSp>
          <p:nvGrpSpPr>
            <p:cNvPr id="4993" name="Google Shape;4993;p4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994" name="Google Shape;4994;p4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A2C4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4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9FC5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96" name="Google Shape;4996;p48"/>
            <p:cNvSpPr txBox="1"/>
            <p:nvPr/>
          </p:nvSpPr>
          <p:spPr>
            <a:xfrm>
              <a:off x="216312" y="2441100"/>
              <a:ext cx="17406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1980, 1982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7" name="Google Shape;4997;p48"/>
            <p:cNvSpPr txBox="1"/>
            <p:nvPr/>
          </p:nvSpPr>
          <p:spPr>
            <a:xfrm>
              <a:off x="216302" y="3050050"/>
              <a:ext cx="19527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Galill and Naamad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Sleator and Tarjan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98" name="Google Shape;4998;p48"/>
            <p:cNvSpPr txBox="1"/>
            <p:nvPr/>
          </p:nvSpPr>
          <p:spPr>
            <a:xfrm>
              <a:off x="68146" y="3569275"/>
              <a:ext cx="21675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Data Structures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rgbClr val="595959"/>
                  </a:solidFill>
                </a:rPr>
                <a:t>O(EVlog^2V)</a:t>
              </a:r>
              <a:r>
                <a:rPr lang="en" sz="1300">
                  <a:solidFill>
                    <a:srgbClr val="595959"/>
                  </a:solidFill>
                </a:rPr>
                <a:t>, </a:t>
              </a:r>
              <a:r>
                <a:rPr b="1" lang="en" sz="1300">
                  <a:solidFill>
                    <a:srgbClr val="595959"/>
                  </a:solidFill>
                </a:rPr>
                <a:t>O(E)</a:t>
              </a:r>
              <a:endParaRPr sz="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Dynamic Trees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rgbClr val="595959"/>
                  </a:solidFill>
                </a:rPr>
                <a:t>O(EVlogV)</a:t>
              </a:r>
              <a:endParaRPr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999" name="Google Shape;4999;p4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5000" name="Google Shape;5000;p48"/>
          <p:cNvSpPr txBox="1"/>
          <p:nvPr/>
        </p:nvSpPr>
        <p:spPr>
          <a:xfrm>
            <a:off x="2673300" y="1320325"/>
            <a:ext cx="37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Structures/Compression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4" name="Shape 5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5" name="Google Shape;500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5006" name="Google Shape;5006;p49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5007" name="Google Shape;5007;p49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08" name="Google Shape;5008;p49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4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0" name="Google Shape;5010;p49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1988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1" name="Google Shape;5011;p49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Goldberg and Tarjan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2" name="Google Shape;5012;p49"/>
            <p:cNvSpPr txBox="1"/>
            <p:nvPr/>
          </p:nvSpPr>
          <p:spPr>
            <a:xfrm>
              <a:off x="216300" y="3517900"/>
              <a:ext cx="1853400" cy="13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Push-Relabel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13" name="Google Shape;5013;p49"/>
          <p:cNvGrpSpPr/>
          <p:nvPr/>
        </p:nvGrpSpPr>
        <p:grpSpPr>
          <a:xfrm>
            <a:off x="5104400" y="2295575"/>
            <a:ext cx="1975437" cy="2847950"/>
            <a:chOff x="0" y="2295575"/>
            <a:chExt cx="2575202" cy="2847950"/>
          </a:xfrm>
        </p:grpSpPr>
        <p:grpSp>
          <p:nvGrpSpPr>
            <p:cNvPr id="5014" name="Google Shape;5014;p49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15" name="Google Shape;5015;p49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A2C4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4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9FC5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7" name="Google Shape;5017;p49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1980, 1982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8" name="Google Shape;5018;p49"/>
            <p:cNvSpPr txBox="1"/>
            <p:nvPr/>
          </p:nvSpPr>
          <p:spPr>
            <a:xfrm>
              <a:off x="216302" y="3050050"/>
              <a:ext cx="19527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Galill and Naamad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Sleator and Tarjan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19" name="Google Shape;5019;p49"/>
            <p:cNvSpPr txBox="1"/>
            <p:nvPr/>
          </p:nvSpPr>
          <p:spPr>
            <a:xfrm>
              <a:off x="216302" y="3578200"/>
              <a:ext cx="23589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Data Structures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Dynamic Trees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020" name="Google Shape;5020;p49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021" name="Google Shape;5021;p49"/>
          <p:cNvGrpSpPr/>
          <p:nvPr/>
        </p:nvGrpSpPr>
        <p:grpSpPr>
          <a:xfrm>
            <a:off x="1852800" y="2295575"/>
            <a:ext cx="1753591" cy="2847950"/>
            <a:chOff x="0" y="2295575"/>
            <a:chExt cx="2286000" cy="2847950"/>
          </a:xfrm>
        </p:grpSpPr>
        <p:grpSp>
          <p:nvGrpSpPr>
            <p:cNvPr id="5022" name="Google Shape;5022;p49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23" name="Google Shape;5023;p49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4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25" name="Google Shape;5025;p49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26" name="Google Shape;5026;p49"/>
            <p:cNvSpPr txBox="1"/>
            <p:nvPr/>
          </p:nvSpPr>
          <p:spPr>
            <a:xfrm>
              <a:off x="216300" y="3050050"/>
              <a:ext cx="185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Dinic</a:t>
              </a:r>
              <a:endParaRPr b="1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Edmonds and Karp</a:t>
              </a:r>
              <a:endParaRPr b="1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27" name="Google Shape;5027;p49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BFS</a:t>
              </a:r>
              <a:endParaRPr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028" name="Google Shape;5028;p49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029" name="Google Shape;5029;p49"/>
          <p:cNvGrpSpPr/>
          <p:nvPr/>
        </p:nvGrpSpPr>
        <p:grpSpPr>
          <a:xfrm>
            <a:off x="0" y="2295575"/>
            <a:ext cx="1852803" cy="2847950"/>
            <a:chOff x="0" y="2295575"/>
            <a:chExt cx="2286000" cy="2847950"/>
          </a:xfrm>
        </p:grpSpPr>
        <p:grpSp>
          <p:nvGrpSpPr>
            <p:cNvPr id="5030" name="Google Shape;5030;p49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31" name="Google Shape;5031;p49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4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33" name="Google Shape;5033;p49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4" name="Google Shape;5034;p49"/>
            <p:cNvSpPr txBox="1"/>
            <p:nvPr/>
          </p:nvSpPr>
          <p:spPr>
            <a:xfrm>
              <a:off x="216300" y="3050050"/>
              <a:ext cx="1853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5" name="Google Shape;5035;p49"/>
            <p:cNvSpPr txBox="1"/>
            <p:nvPr/>
          </p:nvSpPr>
          <p:spPr>
            <a:xfrm>
              <a:off x="216300" y="3491350"/>
              <a:ext cx="18534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036" name="Google Shape;5036;p49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037" name="Google Shape;5037;p49"/>
          <p:cNvGrpSpPr/>
          <p:nvPr/>
        </p:nvGrpSpPr>
        <p:grpSpPr>
          <a:xfrm>
            <a:off x="3606400" y="2295575"/>
            <a:ext cx="1498016" cy="2847950"/>
            <a:chOff x="0" y="2295575"/>
            <a:chExt cx="2286000" cy="2847950"/>
          </a:xfrm>
        </p:grpSpPr>
        <p:grpSp>
          <p:nvGrpSpPr>
            <p:cNvPr id="5038" name="Google Shape;5038;p49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39" name="Google Shape;5039;p49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4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41" name="Google Shape;5041;p49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42" name="Google Shape;5042;p49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Karzanov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43" name="Google Shape;5043;p49"/>
            <p:cNvSpPr txBox="1"/>
            <p:nvPr/>
          </p:nvSpPr>
          <p:spPr>
            <a:xfrm>
              <a:off x="216313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– Push-balancing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044" name="Google Shape;5044;p49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5045" name="Google Shape;5045;p49"/>
          <p:cNvSpPr txBox="1"/>
          <p:nvPr/>
        </p:nvSpPr>
        <p:spPr>
          <a:xfrm>
            <a:off x="787950" y="1115800"/>
            <a:ext cx="756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Combining</a:t>
            </a:r>
            <a:r>
              <a:rPr b="1" lang="en"/>
              <a:t> approaches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5051" name="Google Shape;5051;p50"/>
          <p:cNvGrpSpPr/>
          <p:nvPr/>
        </p:nvGrpSpPr>
        <p:grpSpPr>
          <a:xfrm>
            <a:off x="0" y="2393625"/>
            <a:ext cx="2286000" cy="2847950"/>
            <a:chOff x="0" y="2295575"/>
            <a:chExt cx="2286000" cy="2847950"/>
          </a:xfrm>
        </p:grpSpPr>
        <p:grpSp>
          <p:nvGrpSpPr>
            <p:cNvPr id="5052" name="Google Shape;5052;p50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53" name="Google Shape;5053;p50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50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55" name="Google Shape;5055;p50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1988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56" name="Google Shape;5056;p50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Goldberg and Tarjan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57" name="Google Shape;5057;p50"/>
            <p:cNvSpPr txBox="1"/>
            <p:nvPr/>
          </p:nvSpPr>
          <p:spPr>
            <a:xfrm>
              <a:off x="216300" y="3517900"/>
              <a:ext cx="1853400" cy="13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Push-Relabel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58" name="Google Shape;5058;p50"/>
          <p:cNvSpPr txBox="1"/>
          <p:nvPr/>
        </p:nvSpPr>
        <p:spPr>
          <a:xfrm>
            <a:off x="787950" y="1115800"/>
            <a:ext cx="7568100" cy="3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</a:t>
            </a:r>
            <a:r>
              <a:rPr lang="en"/>
              <a:t>g approaches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Goldberg and Tarjan[7]: Push-Relabel Method</a:t>
            </a:r>
            <a:endParaRPr b="1">
              <a:solidFill>
                <a:schemeClr val="dk1"/>
              </a:solidFill>
            </a:endParaRPr>
          </a:p>
          <a:p>
            <a:pPr indent="-304800" lvl="0" marL="1828800" rtl="0" algn="l"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-"/>
            </a:pPr>
            <a:r>
              <a:rPr lang="en" sz="1200">
                <a:solidFill>
                  <a:srgbClr val="5E5E5E"/>
                </a:solidFill>
              </a:rPr>
              <a:t>One of most efficient combinatorial solutions</a:t>
            </a:r>
            <a:endParaRPr sz="1200">
              <a:solidFill>
                <a:srgbClr val="5E5E5E"/>
              </a:solidFill>
            </a:endParaRPr>
          </a:p>
          <a:p>
            <a:pPr indent="-30480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rgbClr val="5E5E5E"/>
                </a:solidFill>
              </a:rPr>
              <a:t>Improves on </a:t>
            </a:r>
            <a:r>
              <a:rPr b="1" lang="en" sz="1000">
                <a:solidFill>
                  <a:srgbClr val="5E5E5E"/>
                </a:solidFill>
              </a:rPr>
              <a:t>Karzanov’s approach</a:t>
            </a:r>
            <a:endParaRPr sz="1200">
              <a:solidFill>
                <a:schemeClr val="dk2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5E5E"/>
                </a:solidFill>
              </a:rPr>
              <a:t>→ Examines: single arc, nodes at time using preflow at local level </a:t>
            </a:r>
            <a:endParaRPr sz="1200">
              <a:solidFill>
                <a:srgbClr val="5E5E5E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E5E5E"/>
                </a:solidFill>
              </a:rPr>
              <a:t>- using node height labels, node excess function</a:t>
            </a:r>
            <a:endParaRPr sz="1200">
              <a:solidFill>
                <a:srgbClr val="5E5E5E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E5E5E"/>
                </a:solidFill>
              </a:rPr>
              <a:t>→ Move along and update heights upon each push at the local (nodes) level </a:t>
            </a:r>
            <a:endParaRPr sz="1200">
              <a:solidFill>
                <a:srgbClr val="5E5E5E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E5E5E"/>
                </a:solidFill>
              </a:rPr>
              <a:t>→ Push back excess: updating height and excess flow values</a:t>
            </a:r>
            <a:endParaRPr sz="1200">
              <a:solidFill>
                <a:srgbClr val="5E5E5E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6" name="Shape 4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7" name="Google Shape;46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688" name="Google Shape;46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Brief history of combinatorial methods for the max flow problem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Implementation using Ford-Fulkerson (Edmonds-Karp) on 2 transit problems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Transit Problems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Approach/Tech Stack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Algorithm performance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Insights/Analysis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Takeaways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2" name="Shape 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3" name="Google Shape;506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5064" name="Google Shape;5064;p51"/>
          <p:cNvGrpSpPr/>
          <p:nvPr/>
        </p:nvGrpSpPr>
        <p:grpSpPr>
          <a:xfrm>
            <a:off x="0" y="2393625"/>
            <a:ext cx="2286000" cy="2847950"/>
            <a:chOff x="0" y="2295575"/>
            <a:chExt cx="2286000" cy="2847950"/>
          </a:xfrm>
        </p:grpSpPr>
        <p:grpSp>
          <p:nvGrpSpPr>
            <p:cNvPr id="5065" name="Google Shape;5065;p51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66" name="Google Shape;5066;p51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51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68" name="Google Shape;5068;p51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1988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69" name="Google Shape;5069;p51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Goldberg and Tarjan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70" name="Google Shape;5070;p51"/>
            <p:cNvSpPr txBox="1"/>
            <p:nvPr/>
          </p:nvSpPr>
          <p:spPr>
            <a:xfrm>
              <a:off x="216300" y="3517900"/>
              <a:ext cx="1853400" cy="13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Push-Relabel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71" name="Google Shape;5071;p51"/>
          <p:cNvSpPr txBox="1"/>
          <p:nvPr/>
        </p:nvSpPr>
        <p:spPr>
          <a:xfrm>
            <a:off x="787950" y="1115800"/>
            <a:ext cx="7568100" cy="4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approaches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Goldberg and Tarjan[7]: Push-Relabel Method</a:t>
            </a:r>
            <a:endParaRPr>
              <a:solidFill>
                <a:schemeClr val="dk1"/>
              </a:solidFill>
            </a:endParaRPr>
          </a:p>
          <a:p>
            <a:pPr indent="-304800" lvl="0" marL="1828800" rtl="0" algn="l"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-"/>
            </a:pPr>
            <a:r>
              <a:rPr lang="en" sz="1200">
                <a:solidFill>
                  <a:srgbClr val="5E5E5E"/>
                </a:solidFill>
              </a:rPr>
              <a:t>One of most efficient combinatorial solutions</a:t>
            </a:r>
            <a:endParaRPr sz="1200">
              <a:solidFill>
                <a:srgbClr val="5E5E5E"/>
              </a:solidFill>
            </a:endParaRPr>
          </a:p>
          <a:p>
            <a:pPr indent="-30480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" sz="1200">
                <a:solidFill>
                  <a:srgbClr val="5E5E5E"/>
                </a:solidFill>
              </a:rPr>
              <a:t>Improves on </a:t>
            </a:r>
            <a:r>
              <a:rPr b="1" lang="en" sz="1000">
                <a:solidFill>
                  <a:srgbClr val="5E5E5E"/>
                </a:solidFill>
              </a:rPr>
              <a:t>Karzanov’s approach</a:t>
            </a:r>
            <a:endParaRPr sz="1200">
              <a:solidFill>
                <a:schemeClr val="dk2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→ Examines: single arc, nodes at time using preflow at local level </a:t>
            </a:r>
            <a:endParaRPr sz="1200">
              <a:solidFill>
                <a:srgbClr val="595959"/>
              </a:solidFill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- using node height labels, node excess function</a:t>
            </a:r>
            <a:endParaRPr sz="1200">
              <a:solidFill>
                <a:srgbClr val="595959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→ Move along and update heights upon each push at the local (nodes) level </a:t>
            </a:r>
            <a:endParaRPr sz="12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</a:rPr>
              <a:t>→ Push back excess: updating height and excess flow values</a:t>
            </a:r>
            <a:endParaRPr sz="1200">
              <a:solidFill>
                <a:srgbClr val="595959"/>
              </a:solidFill>
            </a:endParaRPr>
          </a:p>
          <a:p>
            <a:pPr indent="45720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Complexity: </a:t>
            </a:r>
            <a:endParaRPr b="1">
              <a:solidFill>
                <a:schemeClr val="dk1"/>
              </a:solidFill>
            </a:endParaRPr>
          </a:p>
          <a:p>
            <a:pPr indent="-311150" lvl="0" marL="18288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300">
                <a:solidFill>
                  <a:srgbClr val="595959"/>
                </a:solidFill>
              </a:rPr>
              <a:t>O(V^3)</a:t>
            </a:r>
            <a:r>
              <a:rPr lang="en" sz="1300">
                <a:solidFill>
                  <a:srgbClr val="595959"/>
                </a:solidFill>
              </a:rPr>
              <a:t> time, </a:t>
            </a:r>
            <a:r>
              <a:rPr b="1" lang="en" sz="1300">
                <a:solidFill>
                  <a:srgbClr val="595959"/>
                </a:solidFill>
              </a:rPr>
              <a:t>O(E)</a:t>
            </a:r>
            <a:r>
              <a:rPr lang="en" sz="1300">
                <a:solidFill>
                  <a:srgbClr val="595959"/>
                </a:solidFill>
              </a:rPr>
              <a:t> space</a:t>
            </a:r>
            <a:endParaRPr sz="1300">
              <a:solidFill>
                <a:srgbClr val="595959"/>
              </a:solidFill>
            </a:endParaRPr>
          </a:p>
          <a:p>
            <a:pPr indent="457200" lvl="0" marL="1371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</a:rPr>
              <a:t>… using dynamic trees: </a:t>
            </a:r>
            <a:endParaRPr sz="1300">
              <a:solidFill>
                <a:srgbClr val="595959"/>
              </a:solidFill>
            </a:endParaRPr>
          </a:p>
          <a:p>
            <a:pPr indent="-311150" lvl="0" marL="1828800" rtl="0" algn="l"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300">
                <a:solidFill>
                  <a:srgbClr val="595959"/>
                </a:solidFill>
              </a:rPr>
              <a:t>O(VElog((V^2)/E)) </a:t>
            </a:r>
            <a:r>
              <a:rPr lang="en" sz="1300">
                <a:solidFill>
                  <a:srgbClr val="595959"/>
                </a:solidFill>
              </a:rPr>
              <a:t>time, </a:t>
            </a:r>
            <a:r>
              <a:rPr b="1" lang="en" sz="1300">
                <a:solidFill>
                  <a:srgbClr val="595959"/>
                </a:solidFill>
              </a:rPr>
              <a:t>O(E) </a:t>
            </a:r>
            <a:r>
              <a:rPr lang="en" sz="1300">
                <a:solidFill>
                  <a:srgbClr val="595959"/>
                </a:solidFill>
              </a:rPr>
              <a:t>space</a:t>
            </a:r>
            <a:endParaRPr sz="9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E5E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5" name="Shape 5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6" name="Google Shape;507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Advances: Timeline</a:t>
            </a:r>
            <a:endParaRPr sz="2200"/>
          </a:p>
        </p:txBody>
      </p:sp>
      <p:grpSp>
        <p:nvGrpSpPr>
          <p:cNvPr id="5077" name="Google Shape;5077;p52"/>
          <p:cNvGrpSpPr/>
          <p:nvPr/>
        </p:nvGrpSpPr>
        <p:grpSpPr>
          <a:xfrm>
            <a:off x="6858000" y="2295575"/>
            <a:ext cx="2286000" cy="2847950"/>
            <a:chOff x="0" y="2295575"/>
            <a:chExt cx="2286000" cy="2847950"/>
          </a:xfrm>
        </p:grpSpPr>
        <p:grpSp>
          <p:nvGrpSpPr>
            <p:cNvPr id="5078" name="Google Shape;5078;p52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79" name="Google Shape;5079;p52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52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1" name="Google Shape;5081;p52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1988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2" name="Google Shape;5082;p52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Goldberg and Tarjan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3" name="Google Shape;5083;p52"/>
            <p:cNvSpPr txBox="1"/>
            <p:nvPr/>
          </p:nvSpPr>
          <p:spPr>
            <a:xfrm>
              <a:off x="216300" y="3517900"/>
              <a:ext cx="1853400" cy="15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Push-Relabel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rgbClr val="5E5E5E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rgbClr val="5E5E5E"/>
                  </a:solidFill>
                </a:rPr>
                <a:t>O(V^3), O(E)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084" name="Google Shape;5084;p52"/>
          <p:cNvGrpSpPr/>
          <p:nvPr/>
        </p:nvGrpSpPr>
        <p:grpSpPr>
          <a:xfrm>
            <a:off x="5104400" y="2295575"/>
            <a:ext cx="1919516" cy="2847950"/>
            <a:chOff x="0" y="2295575"/>
            <a:chExt cx="2502302" cy="2847950"/>
          </a:xfrm>
        </p:grpSpPr>
        <p:grpSp>
          <p:nvGrpSpPr>
            <p:cNvPr id="5085" name="Google Shape;5085;p52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86" name="Google Shape;5086;p52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A2C4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52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9FC5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88" name="Google Shape;5088;p52"/>
            <p:cNvSpPr txBox="1"/>
            <p:nvPr/>
          </p:nvSpPr>
          <p:spPr>
            <a:xfrm>
              <a:off x="216310" y="2441100"/>
              <a:ext cx="15429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1980, 1982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89" name="Google Shape;5089;p52"/>
            <p:cNvSpPr txBox="1"/>
            <p:nvPr/>
          </p:nvSpPr>
          <p:spPr>
            <a:xfrm>
              <a:off x="216302" y="3050050"/>
              <a:ext cx="19527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Galill and Naamad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Sleator and Tarjan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90" name="Google Shape;5090;p52"/>
            <p:cNvSpPr txBox="1"/>
            <p:nvPr/>
          </p:nvSpPr>
          <p:spPr>
            <a:xfrm>
              <a:off x="216302" y="3550875"/>
              <a:ext cx="22860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Data Structures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rgbClr val="595959"/>
                  </a:solidFill>
                </a:rPr>
                <a:t>O(EVlog^2V)</a:t>
              </a:r>
              <a:r>
                <a:rPr lang="en" sz="1300">
                  <a:solidFill>
                    <a:srgbClr val="595959"/>
                  </a:solidFill>
                </a:rPr>
                <a:t>, </a:t>
              </a:r>
              <a:r>
                <a:rPr b="1" lang="en" sz="1300">
                  <a:solidFill>
                    <a:srgbClr val="595959"/>
                  </a:solidFill>
                </a:rPr>
                <a:t>O(E)</a:t>
              </a:r>
              <a:endParaRPr b="1" sz="1300">
                <a:solidFill>
                  <a:srgbClr val="595959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4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4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Dynamic Trees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rgbClr val="595959"/>
                  </a:solidFill>
                </a:rPr>
                <a:t>O(EVlogV)</a:t>
              </a:r>
              <a:endParaRPr sz="13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091" name="Google Shape;5091;p52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092" name="Google Shape;5092;p52"/>
          <p:cNvGrpSpPr/>
          <p:nvPr/>
        </p:nvGrpSpPr>
        <p:grpSpPr>
          <a:xfrm>
            <a:off x="1852800" y="2295575"/>
            <a:ext cx="1801919" cy="2847950"/>
            <a:chOff x="0" y="2295575"/>
            <a:chExt cx="2349002" cy="2847950"/>
          </a:xfrm>
        </p:grpSpPr>
        <p:grpSp>
          <p:nvGrpSpPr>
            <p:cNvPr id="5093" name="Google Shape;5093;p52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094" name="Google Shape;5094;p52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52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6" name="Google Shape;5096;p52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97" name="Google Shape;5097;p52"/>
            <p:cNvSpPr txBox="1"/>
            <p:nvPr/>
          </p:nvSpPr>
          <p:spPr>
            <a:xfrm>
              <a:off x="216302" y="2987650"/>
              <a:ext cx="21327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Dinic</a:t>
              </a:r>
              <a:endParaRPr b="1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Edmonds and Karp</a:t>
              </a:r>
              <a:endParaRPr b="1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98" name="Google Shape;5098;p52"/>
            <p:cNvSpPr txBox="1"/>
            <p:nvPr/>
          </p:nvSpPr>
          <p:spPr>
            <a:xfrm>
              <a:off x="151545" y="3627125"/>
              <a:ext cx="18534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595959"/>
                  </a:solidFill>
                </a:rPr>
                <a:t>O(EV^2), O(E)</a:t>
              </a:r>
              <a:endParaRPr b="1" sz="1300">
                <a:solidFill>
                  <a:srgbClr val="595959"/>
                </a:solidFill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300">
                <a:solidFill>
                  <a:srgbClr val="5E5E5E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BFS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595959"/>
                  </a:solidFill>
                </a:rPr>
                <a:t>O(VE^2), O(E)</a:t>
              </a:r>
              <a:endParaRPr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099" name="Google Shape;5099;p52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00" name="Google Shape;5100;p52"/>
          <p:cNvGrpSpPr/>
          <p:nvPr/>
        </p:nvGrpSpPr>
        <p:grpSpPr>
          <a:xfrm>
            <a:off x="0" y="2295575"/>
            <a:ext cx="1852803" cy="2902475"/>
            <a:chOff x="0" y="2295575"/>
            <a:chExt cx="2286000" cy="2902475"/>
          </a:xfrm>
        </p:grpSpPr>
        <p:grpSp>
          <p:nvGrpSpPr>
            <p:cNvPr id="5101" name="Google Shape;5101;p52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102" name="Google Shape;5102;p52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52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04" name="Google Shape;5104;p52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5" name="Google Shape;5105;p52"/>
            <p:cNvSpPr txBox="1"/>
            <p:nvPr/>
          </p:nvSpPr>
          <p:spPr>
            <a:xfrm>
              <a:off x="216300" y="3050050"/>
              <a:ext cx="1853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06" name="Google Shape;5106;p52"/>
            <p:cNvSpPr txBox="1"/>
            <p:nvPr/>
          </p:nvSpPr>
          <p:spPr>
            <a:xfrm>
              <a:off x="216286" y="3491350"/>
              <a:ext cx="1853400" cy="170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n">
                  <a:solidFill>
                    <a:schemeClr val="dk2"/>
                  </a:solidFill>
                </a:rPr>
                <a:t>O(Ef), </a:t>
              </a:r>
              <a:r>
                <a:rPr b="1" lang="en" sz="900">
                  <a:solidFill>
                    <a:schemeClr val="dk2"/>
                  </a:solidFill>
                </a:rPr>
                <a:t>Indeterminate</a:t>
              </a:r>
              <a:endParaRPr sz="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107" name="Google Shape;5107;p52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5108" name="Google Shape;5108;p52"/>
          <p:cNvGrpSpPr/>
          <p:nvPr/>
        </p:nvGrpSpPr>
        <p:grpSpPr>
          <a:xfrm>
            <a:off x="3606400" y="2295575"/>
            <a:ext cx="1663916" cy="2847950"/>
            <a:chOff x="0" y="2295575"/>
            <a:chExt cx="2539166" cy="2847950"/>
          </a:xfrm>
        </p:grpSpPr>
        <p:grpSp>
          <p:nvGrpSpPr>
            <p:cNvPr id="5109" name="Google Shape;5109;p52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5110" name="Google Shape;5110;p52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52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12" name="Google Shape;5112;p52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3" name="Google Shape;5113;p52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Karzanov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14" name="Google Shape;5114;p52"/>
            <p:cNvSpPr txBox="1"/>
            <p:nvPr/>
          </p:nvSpPr>
          <p:spPr>
            <a:xfrm>
              <a:off x="253166" y="3564725"/>
              <a:ext cx="2286000" cy="14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– Push-balancing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300">
                <a:solidFill>
                  <a:schemeClr val="dk2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rgbClr val="595959"/>
                  </a:solidFill>
                </a:rPr>
                <a:t>O(V^3), O(V^2)</a:t>
              </a:r>
              <a:endParaRPr sz="9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115" name="Google Shape;5115;p52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5116" name="Google Shape;5116;p52"/>
          <p:cNvSpPr txBox="1"/>
          <p:nvPr/>
        </p:nvSpPr>
        <p:spPr>
          <a:xfrm>
            <a:off x="1969050" y="1356000"/>
            <a:ext cx="52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more… O(VE) (2013), O(E^(1+o(1))) (2022)...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0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Google Shape;5121;p53"/>
          <p:cNvSpPr txBox="1"/>
          <p:nvPr>
            <p:ph idx="1" type="body"/>
          </p:nvPr>
        </p:nvSpPr>
        <p:spPr>
          <a:xfrm>
            <a:off x="311700" y="3941225"/>
            <a:ext cx="39999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Scenario 1: Maximum pedestrians that can walk from Raising Cane’s to Kenmore Square for dessert?</a:t>
            </a:r>
            <a:endParaRPr/>
          </a:p>
        </p:txBody>
      </p:sp>
      <p:sp>
        <p:nvSpPr>
          <p:cNvPr id="5122" name="Google Shape;5122;p53"/>
          <p:cNvSpPr txBox="1"/>
          <p:nvPr>
            <p:ph idx="2" type="body"/>
          </p:nvPr>
        </p:nvSpPr>
        <p:spPr>
          <a:xfrm>
            <a:off x="4832400" y="3941225"/>
            <a:ext cx="39999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Scenario 2: Maximum pedestrians can walk from broken down train at Arlington to Park Street Station?</a:t>
            </a:r>
            <a:endParaRPr/>
          </a:p>
        </p:txBody>
      </p:sp>
      <p:pic>
        <p:nvPicPr>
          <p:cNvPr id="5123" name="Google Shape;5123;p53"/>
          <p:cNvPicPr preferRelativeResize="0"/>
          <p:nvPr/>
        </p:nvPicPr>
        <p:blipFill rotWithShape="1">
          <a:blip r:embed="rId3">
            <a:alphaModFix/>
          </a:blip>
          <a:srcRect b="0" l="1788" r="6002" t="7978"/>
          <a:stretch/>
        </p:blipFill>
        <p:spPr>
          <a:xfrm>
            <a:off x="4904575" y="1086345"/>
            <a:ext cx="3855550" cy="278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Google Shape;512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61850"/>
            <a:ext cx="4603275" cy="2019804"/>
          </a:xfrm>
          <a:prstGeom prst="rect">
            <a:avLst/>
          </a:prstGeom>
          <a:noFill/>
          <a:ln>
            <a:noFill/>
          </a:ln>
        </p:spPr>
      </p:pic>
      <p:sp>
        <p:nvSpPr>
          <p:cNvPr id="5125" name="Google Shape;5125;p53"/>
          <p:cNvSpPr txBox="1"/>
          <p:nvPr>
            <p:ph type="title"/>
          </p:nvPr>
        </p:nvSpPr>
        <p:spPr>
          <a:xfrm>
            <a:off x="311700" y="35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Our Implementation: “pedestrian transit problems”</a:t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9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p54"/>
          <p:cNvSpPr txBox="1"/>
          <p:nvPr>
            <p:ph type="title"/>
          </p:nvPr>
        </p:nvSpPr>
        <p:spPr>
          <a:xfrm>
            <a:off x="311700" y="35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Our Implementation: “pedestrian transit problems”</a:t>
            </a:r>
            <a:endParaRPr sz="2300"/>
          </a:p>
        </p:txBody>
      </p:sp>
      <p:sp>
        <p:nvSpPr>
          <p:cNvPr id="5131" name="Google Shape;5131;p54"/>
          <p:cNvSpPr txBox="1"/>
          <p:nvPr>
            <p:ph idx="1" type="body"/>
          </p:nvPr>
        </p:nvSpPr>
        <p:spPr>
          <a:xfrm>
            <a:off x="311700" y="3941225"/>
            <a:ext cx="39999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1: Maximum pedestrians that can walk from Raising Cane’s to Kenmore Square for dessert?</a:t>
            </a:r>
            <a:endParaRPr/>
          </a:p>
        </p:txBody>
      </p:sp>
      <p:sp>
        <p:nvSpPr>
          <p:cNvPr id="5132" name="Google Shape;5132;p54"/>
          <p:cNvSpPr txBox="1"/>
          <p:nvPr>
            <p:ph idx="2" type="body"/>
          </p:nvPr>
        </p:nvSpPr>
        <p:spPr>
          <a:xfrm>
            <a:off x="4832400" y="3941225"/>
            <a:ext cx="39999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Scenario 2: M</a:t>
            </a:r>
            <a:r>
              <a:rPr lang="en"/>
              <a:t>aximum pedestrians can walk from broken down train at Arlington to Park Street Station?</a:t>
            </a:r>
            <a:endParaRPr/>
          </a:p>
        </p:txBody>
      </p:sp>
      <p:pic>
        <p:nvPicPr>
          <p:cNvPr id="5133" name="Google Shape;51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75" y="1085838"/>
            <a:ext cx="3848551" cy="27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4" name="Google Shape;51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575" y="1085850"/>
            <a:ext cx="3855535" cy="27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5" name="Google Shape;513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350" y="1562613"/>
            <a:ext cx="4599776" cy="2018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p55"/>
          <p:cNvSpPr txBox="1"/>
          <p:nvPr>
            <p:ph idx="4294967295" type="title"/>
          </p:nvPr>
        </p:nvSpPr>
        <p:spPr>
          <a:xfrm>
            <a:off x="311700" y="370000"/>
            <a:ext cx="5719500" cy="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Directed Network</a:t>
            </a:r>
            <a:endParaRPr/>
          </a:p>
        </p:txBody>
      </p:sp>
      <p:sp>
        <p:nvSpPr>
          <p:cNvPr id="5141" name="Google Shape;5141;p55"/>
          <p:cNvSpPr txBox="1"/>
          <p:nvPr>
            <p:ph idx="4294967295" type="body"/>
          </p:nvPr>
        </p:nvSpPr>
        <p:spPr>
          <a:xfrm>
            <a:off x="311700" y="1097125"/>
            <a:ext cx="2808000" cy="27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Assign </a:t>
            </a:r>
            <a:r>
              <a:rPr b="1" lang="en" sz="1600"/>
              <a:t>node </a:t>
            </a:r>
            <a:r>
              <a:rPr lang="en" sz="1600"/>
              <a:t>to each intersection and </a:t>
            </a:r>
            <a:r>
              <a:rPr b="1" lang="en" sz="1600"/>
              <a:t>edge </a:t>
            </a:r>
            <a:r>
              <a:rPr lang="en" sz="1600"/>
              <a:t>to each street used in the flow network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Source</a:t>
            </a:r>
            <a:r>
              <a:rPr lang="en" sz="1600"/>
              <a:t>: Raising Cane’s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Sink</a:t>
            </a:r>
            <a:r>
              <a:rPr lang="en" sz="1600"/>
              <a:t>: Kenmore Square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Capacities</a:t>
            </a:r>
            <a:r>
              <a:rPr lang="en" sz="1600"/>
              <a:t> of edges assigned based on how many people can </a:t>
            </a:r>
            <a:r>
              <a:rPr lang="en" sz="1600"/>
              <a:t>travel</a:t>
            </a:r>
            <a:r>
              <a:rPr lang="en" sz="1600"/>
              <a:t> through the street associated with that edge</a:t>
            </a:r>
            <a:endParaRPr sz="1600"/>
          </a:p>
        </p:txBody>
      </p:sp>
      <p:pic>
        <p:nvPicPr>
          <p:cNvPr id="5142" name="Google Shape;51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125" y="1316950"/>
            <a:ext cx="5719499" cy="250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Expanded Nodes</a:t>
            </a:r>
            <a:endParaRPr/>
          </a:p>
        </p:txBody>
      </p:sp>
      <p:sp>
        <p:nvSpPr>
          <p:cNvPr id="5148" name="Google Shape;5148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Every Intersection gets a node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Source (Node 1), Sink (Node 233)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Capacity: Assumes standard path width, corresponds to length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Alternative approach: use unit-capacity</a:t>
            </a:r>
            <a:endParaRPr sz="1600"/>
          </a:p>
        </p:txBody>
      </p:sp>
      <p:pic>
        <p:nvPicPr>
          <p:cNvPr id="5149" name="Google Shape;51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600" y="553838"/>
            <a:ext cx="5719499" cy="4035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3" name="Shape 5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Google Shape;5154;p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Condensed Nodes</a:t>
            </a:r>
            <a:endParaRPr/>
          </a:p>
        </p:txBody>
      </p:sp>
      <p:sp>
        <p:nvSpPr>
          <p:cNvPr id="5155" name="Google Shape;5155;p5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Bundle clusters of nodes at key intersections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Relabel the bundles as single node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156" name="Google Shape;51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603388"/>
            <a:ext cx="5719498" cy="393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0" name="Shape 5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" name="Google Shape;516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Implementation: Approach</a:t>
            </a:r>
            <a:endParaRPr/>
          </a:p>
        </p:txBody>
      </p:sp>
      <p:sp>
        <p:nvSpPr>
          <p:cNvPr id="5162" name="Google Shape;516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Ford-fulkerson (Edmonds-Karp Implementation)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Breadth-First Search -&gt; find shortest path to explore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Creates “residual graph”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Updates flows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Repeats until every flow path optimal</a:t>
            </a:r>
            <a:endParaRPr/>
          </a:p>
        </p:txBody>
      </p:sp>
      <p:pic>
        <p:nvPicPr>
          <p:cNvPr id="5163" name="Google Shape;51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49"/>
            <a:ext cx="4114926" cy="20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4" name="Google Shape;51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628" y="1306650"/>
            <a:ext cx="3162675" cy="32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8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Our Implementation: Code/Tech Stack</a:t>
            </a:r>
            <a:endParaRPr sz="3100"/>
          </a:p>
        </p:txBody>
      </p:sp>
      <p:sp>
        <p:nvSpPr>
          <p:cNvPr id="5170" name="Google Shape;517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NetworkX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GNU Plot</a:t>
            </a:r>
            <a:endParaRPr/>
          </a:p>
        </p:txBody>
      </p:sp>
      <p:pic>
        <p:nvPicPr>
          <p:cNvPr id="5171" name="Google Shape;51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475" y="1815662"/>
            <a:ext cx="1859175" cy="209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2" name="Google Shape;51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89574"/>
            <a:ext cx="4786099" cy="14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3" name="Google Shape;517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825" y="1592799"/>
            <a:ext cx="2034250" cy="11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7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Google Shape;5178;p60"/>
          <p:cNvSpPr txBox="1"/>
          <p:nvPr>
            <p:ph type="title"/>
          </p:nvPr>
        </p:nvSpPr>
        <p:spPr>
          <a:xfrm>
            <a:off x="1510350" y="387100"/>
            <a:ext cx="6123300" cy="1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Findings: Max Flow </a:t>
            </a:r>
            <a:endParaRPr sz="4000"/>
          </a:p>
        </p:txBody>
      </p:sp>
      <p:sp>
        <p:nvSpPr>
          <p:cNvPr id="5179" name="Google Shape;5179;p60"/>
          <p:cNvSpPr txBox="1"/>
          <p:nvPr>
            <p:ph idx="4294967295" type="body"/>
          </p:nvPr>
        </p:nvSpPr>
        <p:spPr>
          <a:xfrm>
            <a:off x="311700" y="1430850"/>
            <a:ext cx="8520600" cy="31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1: Raising Cane’s → Kenmore Square, capacity based on realistic relative values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Scenario 2: Raising Cane’s → Kenmore Square, unit capacity							</a:t>
            </a:r>
            <a:endParaRPr/>
          </a:p>
        </p:txBody>
      </p:sp>
      <p:sp>
        <p:nvSpPr>
          <p:cNvPr id="5180" name="Google Shape;5180;p60"/>
          <p:cNvSpPr txBox="1"/>
          <p:nvPr/>
        </p:nvSpPr>
        <p:spPr>
          <a:xfrm>
            <a:off x="311700" y="1853250"/>
            <a:ext cx="193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flow = 66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181" name="Google Shape;5181;p60"/>
          <p:cNvSpPr txBox="1"/>
          <p:nvPr/>
        </p:nvSpPr>
        <p:spPr>
          <a:xfrm>
            <a:off x="311700" y="2759975"/>
            <a:ext cx="153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flow = 2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182" name="Google Shape;5182;p60"/>
          <p:cNvPicPr preferRelativeResize="0"/>
          <p:nvPr/>
        </p:nvPicPr>
        <p:blipFill rotWithShape="1">
          <a:blip r:embed="rId3">
            <a:alphaModFix/>
          </a:blip>
          <a:srcRect b="0" l="7450" r="0" t="0"/>
          <a:stretch/>
        </p:blipFill>
        <p:spPr>
          <a:xfrm>
            <a:off x="4572000" y="2953250"/>
            <a:ext cx="4260299" cy="201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Google Shape;46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694" name="Google Shape;4694;p34"/>
          <p:cNvGrpSpPr/>
          <p:nvPr/>
        </p:nvGrpSpPr>
        <p:grpSpPr>
          <a:xfrm>
            <a:off x="6858025" y="2295575"/>
            <a:ext cx="2286000" cy="2847950"/>
            <a:chOff x="0" y="2295575"/>
            <a:chExt cx="2286000" cy="2847950"/>
          </a:xfrm>
        </p:grpSpPr>
        <p:grpSp>
          <p:nvGrpSpPr>
            <p:cNvPr id="4695" name="Google Shape;4695;p3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696" name="Google Shape;4696;p3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7" name="Google Shape;4697;p3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98" name="Google Shape;4698;p34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1988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9" name="Google Shape;4699;p34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Goldberg and Tarjan [7]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0" name="Google Shape;4700;p34"/>
            <p:cNvSpPr txBox="1"/>
            <p:nvPr/>
          </p:nvSpPr>
          <p:spPr>
            <a:xfrm>
              <a:off x="216300" y="3517900"/>
              <a:ext cx="1853400" cy="13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Push-Relabel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01" name="Google Shape;4701;p34"/>
          <p:cNvGrpSpPr/>
          <p:nvPr/>
        </p:nvGrpSpPr>
        <p:grpSpPr>
          <a:xfrm>
            <a:off x="5104400" y="2295575"/>
            <a:ext cx="1795269" cy="2847950"/>
            <a:chOff x="0" y="2295575"/>
            <a:chExt cx="2340333" cy="2847950"/>
          </a:xfrm>
        </p:grpSpPr>
        <p:grpSp>
          <p:nvGrpSpPr>
            <p:cNvPr id="4702" name="Google Shape;4702;p3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703" name="Google Shape;4703;p3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A2C4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4" name="Google Shape;4704;p3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9FC5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05" name="Google Shape;4705;p34"/>
            <p:cNvSpPr txBox="1"/>
            <p:nvPr/>
          </p:nvSpPr>
          <p:spPr>
            <a:xfrm>
              <a:off x="216308" y="2441100"/>
              <a:ext cx="13686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1980, </a:t>
              </a: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1982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6" name="Google Shape;4706;p34"/>
            <p:cNvSpPr txBox="1"/>
            <p:nvPr/>
          </p:nvSpPr>
          <p:spPr>
            <a:xfrm>
              <a:off x="33" y="3050050"/>
              <a:ext cx="23403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Galill and Naamad [5], 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Sleator and Tarjan [6]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7" name="Google Shape;4707;p34"/>
            <p:cNvSpPr txBox="1"/>
            <p:nvPr/>
          </p:nvSpPr>
          <p:spPr>
            <a:xfrm>
              <a:off x="216302" y="3569275"/>
              <a:ext cx="18534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Data Structures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Dynamic Trees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08" name="Google Shape;4708;p3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09" name="Google Shape;4709;p34"/>
          <p:cNvGrpSpPr/>
          <p:nvPr/>
        </p:nvGrpSpPr>
        <p:grpSpPr>
          <a:xfrm>
            <a:off x="1852800" y="2295575"/>
            <a:ext cx="1753591" cy="2847950"/>
            <a:chOff x="0" y="2295575"/>
            <a:chExt cx="2286000" cy="2847950"/>
          </a:xfrm>
        </p:grpSpPr>
        <p:grpSp>
          <p:nvGrpSpPr>
            <p:cNvPr id="4710" name="Google Shape;4710;p3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711" name="Google Shape;4711;p3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2" name="Google Shape;4712;p3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3" name="Google Shape;4713;p34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4" name="Google Shape;4714;p34"/>
            <p:cNvSpPr txBox="1"/>
            <p:nvPr/>
          </p:nvSpPr>
          <p:spPr>
            <a:xfrm>
              <a:off x="94741" y="3050050"/>
              <a:ext cx="21912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Dinic [2],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Edmonds and Karp [3]</a:t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5" name="Google Shape;4715;p34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BFS</a:t>
              </a:r>
              <a:endParaRPr sz="9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16" name="Google Shape;4716;p3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17" name="Google Shape;4717;p34"/>
          <p:cNvGrpSpPr/>
          <p:nvPr/>
        </p:nvGrpSpPr>
        <p:grpSpPr>
          <a:xfrm>
            <a:off x="0" y="2295575"/>
            <a:ext cx="1852803" cy="2847950"/>
            <a:chOff x="0" y="2295575"/>
            <a:chExt cx="2286000" cy="2847950"/>
          </a:xfrm>
        </p:grpSpPr>
        <p:grpSp>
          <p:nvGrpSpPr>
            <p:cNvPr id="4718" name="Google Shape;4718;p3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719" name="Google Shape;4719;p3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0" name="Google Shape;4720;p3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21" name="Google Shape;4721;p34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22" name="Google Shape;4722;p34"/>
            <p:cNvSpPr txBox="1"/>
            <p:nvPr/>
          </p:nvSpPr>
          <p:spPr>
            <a:xfrm>
              <a:off x="0" y="3050050"/>
              <a:ext cx="21636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 [1]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23" name="Google Shape;4723;p34"/>
            <p:cNvSpPr txBox="1"/>
            <p:nvPr/>
          </p:nvSpPr>
          <p:spPr>
            <a:xfrm>
              <a:off x="216300" y="3491350"/>
              <a:ext cx="18534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24" name="Google Shape;4724;p3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25" name="Google Shape;4725;p34"/>
          <p:cNvGrpSpPr/>
          <p:nvPr/>
        </p:nvGrpSpPr>
        <p:grpSpPr>
          <a:xfrm>
            <a:off x="3606400" y="2295575"/>
            <a:ext cx="1498016" cy="2847950"/>
            <a:chOff x="0" y="2295575"/>
            <a:chExt cx="2286000" cy="2847950"/>
          </a:xfrm>
        </p:grpSpPr>
        <p:grpSp>
          <p:nvGrpSpPr>
            <p:cNvPr id="4726" name="Google Shape;4726;p34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727" name="Google Shape;4727;p34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8" name="Google Shape;4728;p34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29" name="Google Shape;4729;p34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1974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30" name="Google Shape;4730;p34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Karzanov [4]</a:t>
              </a:r>
              <a:endParaRPr b="1" sz="12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31" name="Google Shape;4731;p34"/>
            <p:cNvSpPr txBox="1"/>
            <p:nvPr/>
          </p:nvSpPr>
          <p:spPr>
            <a:xfrm>
              <a:off x="216313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Preflows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– Push-balancing</a:t>
              </a:r>
              <a:endParaRPr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32" name="Google Shape;4732;p34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6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7" name="Google Shape;5187;p61"/>
          <p:cNvSpPr txBox="1"/>
          <p:nvPr>
            <p:ph type="title"/>
          </p:nvPr>
        </p:nvSpPr>
        <p:spPr>
          <a:xfrm>
            <a:off x="722750" y="3871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Insights/Analysis: Max Flow</a:t>
            </a:r>
            <a:endParaRPr/>
          </a:p>
        </p:txBody>
      </p:sp>
      <p:sp>
        <p:nvSpPr>
          <p:cNvPr id="5188" name="Google Shape;5188;p61"/>
          <p:cNvSpPr txBox="1"/>
          <p:nvPr/>
        </p:nvSpPr>
        <p:spPr>
          <a:xfrm>
            <a:off x="422325" y="1381425"/>
            <a:ext cx="20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189" name="Google Shape;5189;p61"/>
          <p:cNvSpPr txBox="1"/>
          <p:nvPr/>
        </p:nvSpPr>
        <p:spPr>
          <a:xfrm>
            <a:off x="422325" y="1525400"/>
            <a:ext cx="2174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bel"/>
                <a:ea typeface="Abel"/>
                <a:cs typeface="Abel"/>
                <a:sym typeface="Abel"/>
              </a:rPr>
              <a:t>For capacities based on realistic relative values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bel"/>
                <a:ea typeface="Abel"/>
                <a:cs typeface="Abel"/>
                <a:sym typeface="Abel"/>
              </a:rPr>
              <a:t>Limited by flow at the min cut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5190" name="Google Shape;5190;p61"/>
          <p:cNvGrpSpPr/>
          <p:nvPr/>
        </p:nvGrpSpPr>
        <p:grpSpPr>
          <a:xfrm>
            <a:off x="2857625" y="1449750"/>
            <a:ext cx="5979624" cy="3006700"/>
            <a:chOff x="2857625" y="1449750"/>
            <a:chExt cx="5979624" cy="3006700"/>
          </a:xfrm>
        </p:grpSpPr>
        <p:grpSp>
          <p:nvGrpSpPr>
            <p:cNvPr id="5191" name="Google Shape;5191;p61"/>
            <p:cNvGrpSpPr/>
            <p:nvPr/>
          </p:nvGrpSpPr>
          <p:grpSpPr>
            <a:xfrm>
              <a:off x="2857625" y="1449750"/>
              <a:ext cx="5979624" cy="3006700"/>
              <a:chOff x="2857625" y="1449750"/>
              <a:chExt cx="5979624" cy="3006700"/>
            </a:xfrm>
          </p:grpSpPr>
          <p:pic>
            <p:nvPicPr>
              <p:cNvPr id="5192" name="Google Shape;5192;p61"/>
              <p:cNvPicPr preferRelativeResize="0"/>
              <p:nvPr/>
            </p:nvPicPr>
            <p:blipFill rotWithShape="1">
              <a:blip r:embed="rId3">
                <a:alphaModFix/>
              </a:blip>
              <a:srcRect b="4044" l="4781" r="19316" t="8976"/>
              <a:stretch/>
            </p:blipFill>
            <p:spPr>
              <a:xfrm>
                <a:off x="2857625" y="1449750"/>
                <a:ext cx="5979624" cy="30067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193" name="Google Shape;5193;p61"/>
              <p:cNvCxnSpPr/>
              <p:nvPr/>
            </p:nvCxnSpPr>
            <p:spPr>
              <a:xfrm flipH="1">
                <a:off x="4222550" y="1695650"/>
                <a:ext cx="359400" cy="25149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8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94" name="Google Shape;5194;p61"/>
              <p:cNvSpPr txBox="1"/>
              <p:nvPr/>
            </p:nvSpPr>
            <p:spPr>
              <a:xfrm>
                <a:off x="4771600" y="1827975"/>
                <a:ext cx="831900" cy="431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solidFill>
                      <a:srgbClr val="980000"/>
                    </a:solidFill>
                    <a:latin typeface="Abel"/>
                    <a:ea typeface="Abel"/>
                    <a:cs typeface="Abel"/>
                    <a:sym typeface="Abel"/>
                  </a:rPr>
                  <a:t>Min Cut</a:t>
                </a:r>
                <a:endParaRPr b="1" sz="1600">
                  <a:solidFill>
                    <a:srgbClr val="980000"/>
                  </a:solidFill>
                  <a:latin typeface="Abel"/>
                  <a:ea typeface="Abel"/>
                  <a:cs typeface="Abel"/>
                  <a:sym typeface="Abel"/>
                </a:endParaRPr>
              </a:p>
            </p:txBody>
          </p:sp>
        </p:grpSp>
        <p:sp>
          <p:nvSpPr>
            <p:cNvPr id="5195" name="Google Shape;5195;p61"/>
            <p:cNvSpPr/>
            <p:nvPr/>
          </p:nvSpPr>
          <p:spPr>
            <a:xfrm>
              <a:off x="4581950" y="2035975"/>
              <a:ext cx="207900" cy="945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6" name="Google Shape;5196;p61"/>
          <p:cNvSpPr/>
          <p:nvPr/>
        </p:nvSpPr>
        <p:spPr>
          <a:xfrm>
            <a:off x="4585900" y="2277325"/>
            <a:ext cx="281400" cy="2943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7" name="Google Shape;5197;p61"/>
          <p:cNvSpPr/>
          <p:nvPr/>
        </p:nvSpPr>
        <p:spPr>
          <a:xfrm>
            <a:off x="4431300" y="2664225"/>
            <a:ext cx="281400" cy="2943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8" name="Google Shape;5198;p61"/>
          <p:cNvSpPr/>
          <p:nvPr/>
        </p:nvSpPr>
        <p:spPr>
          <a:xfrm>
            <a:off x="4304500" y="2958525"/>
            <a:ext cx="281400" cy="294300"/>
          </a:xfrm>
          <a:prstGeom prst="ellipse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9" name="Google Shape;5199;p61"/>
          <p:cNvSpPr txBox="1"/>
          <p:nvPr/>
        </p:nvSpPr>
        <p:spPr>
          <a:xfrm>
            <a:off x="446475" y="3559275"/>
            <a:ext cx="212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bel"/>
                <a:ea typeface="Abel"/>
                <a:cs typeface="Abel"/>
                <a:sym typeface="Abel"/>
              </a:rPr>
              <a:t>Max flow =</a:t>
            </a:r>
            <a:r>
              <a:rPr b="1" lang="en" sz="2000">
                <a:latin typeface="Abel"/>
                <a:ea typeface="Abel"/>
                <a:cs typeface="Abel"/>
                <a:sym typeface="Abel"/>
              </a:rPr>
              <a:t> 66</a:t>
            </a:r>
            <a:r>
              <a:rPr lang="en" sz="2000">
                <a:latin typeface="Abel"/>
                <a:ea typeface="Abel"/>
                <a:cs typeface="Abel"/>
                <a:sym typeface="Abel"/>
              </a:rPr>
              <a:t> = 50 + 8 + 8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p62"/>
          <p:cNvSpPr txBox="1"/>
          <p:nvPr>
            <p:ph idx="4294967295" type="title"/>
          </p:nvPr>
        </p:nvSpPr>
        <p:spPr>
          <a:xfrm>
            <a:off x="722750" y="387100"/>
            <a:ext cx="7717500" cy="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Insights/Analysis: Max Flow</a:t>
            </a:r>
            <a:endParaRPr sz="3400"/>
          </a:p>
        </p:txBody>
      </p:sp>
      <p:sp>
        <p:nvSpPr>
          <p:cNvPr id="5205" name="Google Shape;5205;p62"/>
          <p:cNvSpPr txBox="1"/>
          <p:nvPr/>
        </p:nvSpPr>
        <p:spPr>
          <a:xfrm>
            <a:off x="2237675" y="1089350"/>
            <a:ext cx="5691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bel"/>
                <a:ea typeface="Abel"/>
                <a:cs typeface="Abel"/>
                <a:sym typeface="Abel"/>
              </a:rPr>
              <a:t>For graph with unit capacity </a:t>
            </a:r>
            <a:r>
              <a:rPr lang="en" sz="2000">
                <a:latin typeface="Abel"/>
                <a:ea typeface="Abel"/>
                <a:cs typeface="Abel"/>
                <a:sym typeface="Abel"/>
              </a:rPr>
              <a:t>edges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bel"/>
                <a:ea typeface="Abel"/>
                <a:cs typeface="Abel"/>
                <a:sym typeface="Abel"/>
              </a:rPr>
              <a:t>Limited by the 2 edges radiating from the </a:t>
            </a:r>
            <a:r>
              <a:rPr b="1" lang="en" sz="2000">
                <a:latin typeface="Abel"/>
                <a:ea typeface="Abel"/>
                <a:cs typeface="Abel"/>
                <a:sym typeface="Abel"/>
              </a:rPr>
              <a:t>source node</a:t>
            </a:r>
            <a:endParaRPr b="1" sz="2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bel"/>
                <a:ea typeface="Abel"/>
                <a:cs typeface="Abel"/>
                <a:sym typeface="Abel"/>
              </a:rPr>
              <a:t>Max flow = </a:t>
            </a:r>
            <a:r>
              <a:rPr b="1" lang="en" sz="2000">
                <a:latin typeface="Abel"/>
                <a:ea typeface="Abel"/>
                <a:cs typeface="Abel"/>
                <a:sym typeface="Abel"/>
              </a:rPr>
              <a:t>2 </a:t>
            </a:r>
            <a:r>
              <a:rPr lang="en" sz="2000">
                <a:latin typeface="Abel"/>
                <a:ea typeface="Abel"/>
                <a:cs typeface="Abel"/>
                <a:sym typeface="Abel"/>
              </a:rPr>
              <a:t> = 1 + 1</a:t>
            </a:r>
            <a:endParaRPr sz="2000"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5206" name="Google Shape;5206;p62"/>
          <p:cNvGrpSpPr/>
          <p:nvPr/>
        </p:nvGrpSpPr>
        <p:grpSpPr>
          <a:xfrm>
            <a:off x="1008525" y="2963100"/>
            <a:ext cx="3771449" cy="1909926"/>
            <a:chOff x="1008525" y="2963100"/>
            <a:chExt cx="3771449" cy="1909926"/>
          </a:xfrm>
        </p:grpSpPr>
        <p:pic>
          <p:nvPicPr>
            <p:cNvPr id="5207" name="Google Shape;5207;p62"/>
            <p:cNvPicPr preferRelativeResize="0"/>
            <p:nvPr/>
          </p:nvPicPr>
          <p:blipFill rotWithShape="1">
            <a:blip r:embed="rId3">
              <a:alphaModFix/>
            </a:blip>
            <a:srcRect b="63480" l="3944" r="78045" t="7141"/>
            <a:stretch/>
          </p:blipFill>
          <p:spPr>
            <a:xfrm>
              <a:off x="2111350" y="2963100"/>
              <a:ext cx="2668624" cy="1909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8" name="Google Shape;5208;p62"/>
            <p:cNvSpPr/>
            <p:nvPr/>
          </p:nvSpPr>
          <p:spPr>
            <a:xfrm>
              <a:off x="2407875" y="3246200"/>
              <a:ext cx="806225" cy="1323645"/>
            </a:xfrm>
            <a:custGeom>
              <a:rect b="b" l="l" r="r" t="t"/>
              <a:pathLst>
                <a:path extrusionOk="0" h="55974" w="32249">
                  <a:moveTo>
                    <a:pt x="0" y="0"/>
                  </a:moveTo>
                  <a:cubicBezTo>
                    <a:pt x="13231" y="4411"/>
                    <a:pt x="28386" y="13699"/>
                    <a:pt x="31768" y="27230"/>
                  </a:cubicBezTo>
                  <a:cubicBezTo>
                    <a:pt x="35010" y="40204"/>
                    <a:pt x="17155" y="55974"/>
                    <a:pt x="3782" y="55974"/>
                  </a:cubicBezTo>
                </a:path>
              </a:pathLst>
            </a:custGeom>
            <a:noFill/>
            <a:ln cap="flat" cmpd="sng" w="3810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209" name="Google Shape;5209;p62"/>
            <p:cNvSpPr txBox="1"/>
            <p:nvPr/>
          </p:nvSpPr>
          <p:spPr>
            <a:xfrm>
              <a:off x="1008525" y="4324075"/>
              <a:ext cx="1021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980000"/>
                  </a:solidFill>
                  <a:latin typeface="Abel"/>
                  <a:ea typeface="Abel"/>
                  <a:cs typeface="Abel"/>
                  <a:sym typeface="Abel"/>
                </a:rPr>
                <a:t>Min Cut</a:t>
              </a:r>
              <a:endParaRPr b="1" sz="1800">
                <a:solidFill>
                  <a:srgbClr val="980000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5210" name="Google Shape;5210;p62"/>
            <p:cNvSpPr/>
            <p:nvPr/>
          </p:nvSpPr>
          <p:spPr>
            <a:xfrm>
              <a:off x="1972925" y="4475350"/>
              <a:ext cx="435000" cy="207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98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4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p63"/>
          <p:cNvSpPr txBox="1"/>
          <p:nvPr>
            <p:ph idx="4294967295" type="title"/>
          </p:nvPr>
        </p:nvSpPr>
        <p:spPr>
          <a:xfrm>
            <a:off x="1510350" y="1519575"/>
            <a:ext cx="6123300" cy="1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Findings: Max Flow </a:t>
            </a:r>
            <a:endParaRPr sz="4000"/>
          </a:p>
        </p:txBody>
      </p:sp>
      <p:sp>
        <p:nvSpPr>
          <p:cNvPr id="5216" name="Google Shape;5216;p63"/>
          <p:cNvSpPr txBox="1"/>
          <p:nvPr>
            <p:ph idx="4294967295" type="body"/>
          </p:nvPr>
        </p:nvSpPr>
        <p:spPr>
          <a:xfrm>
            <a:off x="1273275" y="2388100"/>
            <a:ext cx="4141200" cy="22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Scenario 1: Boston Common network, undirected flow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Scenario 2: Boston Common network, directed flow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217" name="Google Shape;521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275" y="2477195"/>
            <a:ext cx="3435074" cy="24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8" name="Google Shape;5218;p63"/>
          <p:cNvSpPr txBox="1"/>
          <p:nvPr/>
        </p:nvSpPr>
        <p:spPr>
          <a:xfrm>
            <a:off x="1273275" y="3074625"/>
            <a:ext cx="204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flow = 22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19" name="Google Shape;5219;p63"/>
          <p:cNvSpPr txBox="1"/>
          <p:nvPr/>
        </p:nvSpPr>
        <p:spPr>
          <a:xfrm>
            <a:off x="1273275" y="4408475"/>
            <a:ext cx="187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flow = 6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3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64"/>
          <p:cNvSpPr txBox="1"/>
          <p:nvPr>
            <p:ph idx="4294967295" type="title"/>
          </p:nvPr>
        </p:nvSpPr>
        <p:spPr>
          <a:xfrm>
            <a:off x="1510350" y="1519575"/>
            <a:ext cx="6123300" cy="1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Insights/Analysis</a:t>
            </a:r>
            <a:endParaRPr sz="4000"/>
          </a:p>
        </p:txBody>
      </p:sp>
      <p:sp>
        <p:nvSpPr>
          <p:cNvPr id="5225" name="Google Shape;5225;p64"/>
          <p:cNvSpPr txBox="1"/>
          <p:nvPr>
            <p:ph idx="4294967295" type="body"/>
          </p:nvPr>
        </p:nvSpPr>
        <p:spPr>
          <a:xfrm>
            <a:off x="1273275" y="2388100"/>
            <a:ext cx="3838800" cy="22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Undirected flow allows for more options to better maximize flow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Directed flow makes assumptions on flow that may not be true - in real life, most streets are 2 way</a:t>
            </a:r>
            <a:endParaRPr sz="2000"/>
          </a:p>
        </p:txBody>
      </p:sp>
      <p:pic>
        <p:nvPicPr>
          <p:cNvPr id="5226" name="Google Shape;522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275" y="2477195"/>
            <a:ext cx="3435074" cy="24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0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1" name="Google Shape;5231;p65"/>
          <p:cNvSpPr txBox="1"/>
          <p:nvPr>
            <p:ph type="title"/>
          </p:nvPr>
        </p:nvSpPr>
        <p:spPr>
          <a:xfrm>
            <a:off x="1737750" y="211225"/>
            <a:ext cx="65889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Findings: Max Flow</a:t>
            </a:r>
            <a:endParaRPr sz="3600"/>
          </a:p>
        </p:txBody>
      </p:sp>
      <p:sp>
        <p:nvSpPr>
          <p:cNvPr id="5232" name="Google Shape;5232;p65"/>
          <p:cNvSpPr txBox="1"/>
          <p:nvPr>
            <p:ph idx="1" type="body"/>
          </p:nvPr>
        </p:nvSpPr>
        <p:spPr>
          <a:xfrm>
            <a:off x="2180950" y="965000"/>
            <a:ext cx="6504900" cy="22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Scenario 1: Boston Common network, expanded nodes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Scenario 2: Boston Common network, consolidated nodes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233" name="Google Shape;5233;p65"/>
          <p:cNvPicPr preferRelativeResize="0"/>
          <p:nvPr/>
        </p:nvPicPr>
        <p:blipFill rotWithShape="1">
          <a:blip r:embed="rId3">
            <a:alphaModFix/>
          </a:blip>
          <a:srcRect b="4085" l="4716" r="3346" t="0"/>
          <a:stretch/>
        </p:blipFill>
        <p:spPr>
          <a:xfrm>
            <a:off x="646175" y="2730904"/>
            <a:ext cx="2939149" cy="216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4" name="Google Shape;5234;p65"/>
          <p:cNvPicPr preferRelativeResize="0"/>
          <p:nvPr/>
        </p:nvPicPr>
        <p:blipFill rotWithShape="1">
          <a:blip r:embed="rId4">
            <a:alphaModFix/>
          </a:blip>
          <a:srcRect b="0" l="4669" r="5021" t="3605"/>
          <a:stretch/>
        </p:blipFill>
        <p:spPr>
          <a:xfrm>
            <a:off x="5586475" y="2733100"/>
            <a:ext cx="2939151" cy="2159324"/>
          </a:xfrm>
          <a:prstGeom prst="rect">
            <a:avLst/>
          </a:prstGeom>
          <a:noFill/>
          <a:ln>
            <a:noFill/>
          </a:ln>
        </p:spPr>
      </p:pic>
      <p:sp>
        <p:nvSpPr>
          <p:cNvPr id="5235" name="Google Shape;5235;p65"/>
          <p:cNvSpPr/>
          <p:nvPr/>
        </p:nvSpPr>
        <p:spPr>
          <a:xfrm>
            <a:off x="3866800" y="3481850"/>
            <a:ext cx="1438200" cy="2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6" name="Google Shape;5236;p65"/>
          <p:cNvSpPr txBox="1"/>
          <p:nvPr/>
        </p:nvSpPr>
        <p:spPr>
          <a:xfrm>
            <a:off x="3866800" y="3735200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Abel"/>
                <a:ea typeface="Abel"/>
                <a:cs typeface="Abel"/>
                <a:sym typeface="Abel"/>
              </a:rPr>
              <a:t>Consolidate nodes</a:t>
            </a:r>
            <a:endParaRPr>
              <a:solidFill>
                <a:srgbClr val="98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37" name="Google Shape;5237;p65"/>
          <p:cNvSpPr txBox="1"/>
          <p:nvPr/>
        </p:nvSpPr>
        <p:spPr>
          <a:xfrm>
            <a:off x="2180950" y="1292400"/>
            <a:ext cx="178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flow = 22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238" name="Google Shape;5238;p65"/>
          <p:cNvSpPr txBox="1"/>
          <p:nvPr/>
        </p:nvSpPr>
        <p:spPr>
          <a:xfrm>
            <a:off x="2180950" y="2163488"/>
            <a:ext cx="200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Max flow = 44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2" name="Shape 5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3" name="Google Shape;5243;p66"/>
          <p:cNvSpPr txBox="1"/>
          <p:nvPr>
            <p:ph type="title"/>
          </p:nvPr>
        </p:nvSpPr>
        <p:spPr>
          <a:xfrm>
            <a:off x="1737750" y="211225"/>
            <a:ext cx="65889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Insights/Analysis</a:t>
            </a:r>
            <a:r>
              <a:rPr lang="en" sz="3200"/>
              <a:t>: Max Flow</a:t>
            </a:r>
            <a:endParaRPr sz="3200"/>
          </a:p>
        </p:txBody>
      </p:sp>
      <p:sp>
        <p:nvSpPr>
          <p:cNvPr id="5244" name="Google Shape;5244;p66"/>
          <p:cNvSpPr txBox="1"/>
          <p:nvPr>
            <p:ph idx="1" type="body"/>
          </p:nvPr>
        </p:nvSpPr>
        <p:spPr>
          <a:xfrm>
            <a:off x="2397175" y="965000"/>
            <a:ext cx="4940100" cy="22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Consolidating nodes allows for less congestion and bottlenecks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Consolidate nodes → larger max flow</a:t>
            </a:r>
            <a:endParaRPr sz="2000"/>
          </a:p>
        </p:txBody>
      </p:sp>
      <p:pic>
        <p:nvPicPr>
          <p:cNvPr id="5245" name="Google Shape;5245;p66"/>
          <p:cNvPicPr preferRelativeResize="0"/>
          <p:nvPr/>
        </p:nvPicPr>
        <p:blipFill rotWithShape="1">
          <a:blip r:embed="rId3">
            <a:alphaModFix/>
          </a:blip>
          <a:srcRect b="4085" l="4716" r="3346" t="0"/>
          <a:stretch/>
        </p:blipFill>
        <p:spPr>
          <a:xfrm>
            <a:off x="646175" y="2730904"/>
            <a:ext cx="2939149" cy="2163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6" name="Google Shape;5246;p66"/>
          <p:cNvPicPr preferRelativeResize="0"/>
          <p:nvPr/>
        </p:nvPicPr>
        <p:blipFill rotWithShape="1">
          <a:blip r:embed="rId4">
            <a:alphaModFix/>
          </a:blip>
          <a:srcRect b="0" l="4669" r="5021" t="3605"/>
          <a:stretch/>
        </p:blipFill>
        <p:spPr>
          <a:xfrm>
            <a:off x="5586475" y="2733100"/>
            <a:ext cx="2939151" cy="21593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7" name="Google Shape;5247;p66"/>
          <p:cNvSpPr/>
          <p:nvPr/>
        </p:nvSpPr>
        <p:spPr>
          <a:xfrm>
            <a:off x="3866800" y="3481850"/>
            <a:ext cx="1438200" cy="2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8" name="Google Shape;5248;p66"/>
          <p:cNvSpPr txBox="1"/>
          <p:nvPr/>
        </p:nvSpPr>
        <p:spPr>
          <a:xfrm>
            <a:off x="3866800" y="3735200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Abel"/>
                <a:ea typeface="Abel"/>
                <a:cs typeface="Abel"/>
                <a:sym typeface="Abel"/>
              </a:rPr>
              <a:t>Consolidate nodes</a:t>
            </a:r>
            <a:endParaRPr>
              <a:solidFill>
                <a:srgbClr val="98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2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" name="Google Shape;5253;p6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Creating Random Graphs for Testing</a:t>
            </a:r>
            <a:endParaRPr sz="2400"/>
          </a:p>
        </p:txBody>
      </p:sp>
      <p:sp>
        <p:nvSpPr>
          <p:cNvPr id="5254" name="Google Shape;5254;p67"/>
          <p:cNvSpPr txBox="1"/>
          <p:nvPr>
            <p:ph idx="1" type="body"/>
          </p:nvPr>
        </p:nvSpPr>
        <p:spPr>
          <a:xfrm>
            <a:off x="396050" y="1409700"/>
            <a:ext cx="4365300" cy="26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Methods: Randomized edge list in C++ for intermediary nodes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PyNetGen:  Deprecated Python Library for generating random flow networks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Wilson’s algorithm – Generating uniform </a:t>
            </a:r>
            <a:r>
              <a:rPr lang="en" sz="2000"/>
              <a:t>spanning</a:t>
            </a:r>
            <a:r>
              <a:rPr lang="en" sz="2000"/>
              <a:t> trees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8" name="Shape 5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9" name="Google Shape;525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Wilson’s Algorithm</a:t>
            </a:r>
            <a:endParaRPr/>
          </a:p>
        </p:txBody>
      </p:sp>
      <p:sp>
        <p:nvSpPr>
          <p:cNvPr id="5260" name="Google Shape;5260;p68"/>
          <p:cNvSpPr txBox="1"/>
          <p:nvPr>
            <p:ph idx="1" type="body"/>
          </p:nvPr>
        </p:nvSpPr>
        <p:spPr>
          <a:xfrm>
            <a:off x="311700" y="1152475"/>
            <a:ext cx="263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Creates a uniform spanning tree using random walks in a graph.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Guarantees that the graph is connected.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add additional capacity arcs and create a random flow network. </a:t>
            </a:r>
            <a:endParaRPr/>
          </a:p>
        </p:txBody>
      </p:sp>
      <p:pic>
        <p:nvPicPr>
          <p:cNvPr id="5261" name="Google Shape;52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900" y="1170125"/>
            <a:ext cx="5894701" cy="333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5" name="Shape 5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6" name="Google Shape;526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Findings: Algorithm Performance</a:t>
            </a:r>
            <a:endParaRPr sz="3400"/>
          </a:p>
        </p:txBody>
      </p:sp>
      <p:pic>
        <p:nvPicPr>
          <p:cNvPr id="5267" name="Google Shape;52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00" y="1361050"/>
            <a:ext cx="4277101" cy="320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8" name="Google Shape;526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925" y="1361050"/>
            <a:ext cx="4277101" cy="32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Insights/Analysis: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4" name="Google Shape;527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collected does not fit the expected performance of O(n * edges^2) for the Edmonds-Karp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Graphs maybe are too small to represent the expected </a:t>
            </a:r>
            <a:r>
              <a:rPr lang="en"/>
              <a:t>asymptotic</a:t>
            </a:r>
            <a:r>
              <a:rPr lang="en"/>
              <a:t>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Saw a dependence of capacities assigned on runtime</a:t>
            </a:r>
            <a:endParaRPr sz="2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likely caused by the graphs not being structured correctly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Graphs need to be more </a:t>
            </a:r>
            <a:r>
              <a:rPr lang="en"/>
              <a:t>consistently</a:t>
            </a:r>
            <a:r>
              <a:rPr lang="en"/>
              <a:t> structured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larger variance of sizes </a:t>
            </a:r>
            <a:r>
              <a:rPr lang="en"/>
              <a:t>in terms of number of nodes</a:t>
            </a:r>
            <a:r>
              <a:rPr lang="en"/>
              <a:t> are needed as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Independently varying number of edges vs independently varying number of nodes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6" name="Shape 4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7" name="Google Shape;473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738" name="Google Shape;4738;p35"/>
          <p:cNvGrpSpPr/>
          <p:nvPr/>
        </p:nvGrpSpPr>
        <p:grpSpPr>
          <a:xfrm>
            <a:off x="0" y="2295575"/>
            <a:ext cx="1852803" cy="2847950"/>
            <a:chOff x="0" y="2295575"/>
            <a:chExt cx="2286000" cy="2847950"/>
          </a:xfrm>
        </p:grpSpPr>
        <p:grpSp>
          <p:nvGrpSpPr>
            <p:cNvPr id="4739" name="Google Shape;4739;p35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740" name="Google Shape;4740;p35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1" name="Google Shape;4741;p35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42" name="Google Shape;4742;p35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43" name="Google Shape;4743;p35"/>
            <p:cNvSpPr txBox="1"/>
            <p:nvPr/>
          </p:nvSpPr>
          <p:spPr>
            <a:xfrm>
              <a:off x="216300" y="3050050"/>
              <a:ext cx="1853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44" name="Google Shape;4744;p35"/>
            <p:cNvSpPr txBox="1"/>
            <p:nvPr/>
          </p:nvSpPr>
          <p:spPr>
            <a:xfrm>
              <a:off x="216300" y="3491350"/>
              <a:ext cx="18534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45" name="Google Shape;4745;p35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746" name="Google Shape;4746;p35"/>
          <p:cNvSpPr txBox="1"/>
          <p:nvPr/>
        </p:nvSpPr>
        <p:spPr>
          <a:xfrm>
            <a:off x="1632000" y="1345425"/>
            <a:ext cx="58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First solution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8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p71"/>
          <p:cNvSpPr txBox="1"/>
          <p:nvPr>
            <p:ph type="title"/>
          </p:nvPr>
        </p:nvSpPr>
        <p:spPr>
          <a:xfrm>
            <a:off x="772950" y="307300"/>
            <a:ext cx="7598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Key Takeaways</a:t>
            </a:r>
            <a:endParaRPr sz="5000"/>
          </a:p>
        </p:txBody>
      </p:sp>
      <p:sp>
        <p:nvSpPr>
          <p:cNvPr id="5280" name="Google Shape;5280;p71"/>
          <p:cNvSpPr txBox="1"/>
          <p:nvPr/>
        </p:nvSpPr>
        <p:spPr>
          <a:xfrm>
            <a:off x="1396625" y="1401900"/>
            <a:ext cx="64410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lang="en" sz="2000">
                <a:latin typeface="Abel"/>
                <a:ea typeface="Abel"/>
                <a:cs typeface="Abel"/>
                <a:sym typeface="Abel"/>
              </a:rPr>
              <a:t>Development of faster Max Flow algorithms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lang="en" sz="2000">
                <a:latin typeface="Abel"/>
                <a:ea typeface="Abel"/>
                <a:cs typeface="Abel"/>
                <a:sym typeface="Abel"/>
              </a:rPr>
              <a:t>Effects on Max Flow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○"/>
            </a:pPr>
            <a:r>
              <a:rPr b="1" lang="en" sz="2000">
                <a:latin typeface="Abel"/>
                <a:ea typeface="Abel"/>
                <a:cs typeface="Abel"/>
                <a:sym typeface="Abel"/>
              </a:rPr>
              <a:t>Unit capacity vs </a:t>
            </a:r>
            <a:r>
              <a:rPr b="1" lang="en" sz="2000">
                <a:latin typeface="Abel"/>
                <a:ea typeface="Abel"/>
                <a:cs typeface="Abel"/>
                <a:sym typeface="Abel"/>
              </a:rPr>
              <a:t>capacity</a:t>
            </a:r>
            <a:r>
              <a:rPr b="1" lang="en" sz="2000">
                <a:latin typeface="Abel"/>
                <a:ea typeface="Abel"/>
                <a:cs typeface="Abel"/>
                <a:sym typeface="Abel"/>
              </a:rPr>
              <a:t> based on realistic values</a:t>
            </a:r>
            <a:r>
              <a:rPr lang="en" sz="2000">
                <a:latin typeface="Abel"/>
                <a:ea typeface="Abel"/>
                <a:cs typeface="Abel"/>
                <a:sym typeface="Abel"/>
              </a:rPr>
              <a:t> - unit capacity changes min cut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○"/>
            </a:pPr>
            <a:r>
              <a:rPr b="1" lang="en" sz="2000">
                <a:latin typeface="Abel"/>
                <a:ea typeface="Abel"/>
                <a:cs typeface="Abel"/>
                <a:sym typeface="Abel"/>
              </a:rPr>
              <a:t>Directed vs undirected flow</a:t>
            </a:r>
            <a:r>
              <a:rPr lang="en" sz="2000">
                <a:latin typeface="Abel"/>
                <a:ea typeface="Abel"/>
                <a:cs typeface="Abel"/>
                <a:sym typeface="Abel"/>
              </a:rPr>
              <a:t> - undirected flow is more realistic for 2-way streets, directed edges limits flow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○"/>
            </a:pPr>
            <a:r>
              <a:rPr b="1" lang="en" sz="2000">
                <a:latin typeface="Abel"/>
                <a:ea typeface="Abel"/>
                <a:cs typeface="Abel"/>
                <a:sym typeface="Abel"/>
              </a:rPr>
              <a:t>Expanded vs consolidated nodes</a:t>
            </a:r>
            <a:r>
              <a:rPr lang="en" sz="2000">
                <a:latin typeface="Abel"/>
                <a:ea typeface="Abel"/>
                <a:cs typeface="Abel"/>
                <a:sym typeface="Abel"/>
              </a:rPr>
              <a:t> - condensing nodes reduces bottlenecks and congestion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lang="en" sz="2000">
                <a:latin typeface="Abel"/>
                <a:ea typeface="Abel"/>
                <a:cs typeface="Abel"/>
                <a:sym typeface="Abel"/>
              </a:rPr>
              <a:t>Runtime analysis</a:t>
            </a:r>
            <a:endParaRPr sz="20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4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Google Shape;528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286" name="Google Shape;5286;p72"/>
          <p:cNvSpPr txBox="1"/>
          <p:nvPr>
            <p:ph idx="1" type="body"/>
          </p:nvPr>
        </p:nvSpPr>
        <p:spPr>
          <a:xfrm>
            <a:off x="311700" y="1134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</a:t>
            </a:r>
            <a:r>
              <a:rPr lang="en" sz="1000"/>
              <a:t>Cormen, Thomas H.; Leiserson, Charles E.; Rivest, Ronald L.; Stein, Clifford (2009). "Section 26.2: The Ford–Fulkerson method". Introduction to Algorithms (Third  ed.). MIT Press and McGraw–Hill. pp. 651–664. ISBN 0-262-03293-7.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[2] Dinic, E.A. (1970) Algorithm for Solution of a Problem of Maximum Flow in a Network with Power Estimation. Soviet Math Doklady, 11, 1277-1280.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[3] </a:t>
            </a:r>
            <a:r>
              <a:rPr lang="en" sz="1000"/>
              <a:t>Edmonds, Jack; Karp, Richard M. (1972). "Theoretical improvements in algorithmic efficiency for network flow problems" (PDF). Journal of the ACM. 19 (2): 248–264. doi:10.1145/321694.321699. S2CID 6375478.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[4] Karzanov, Alexander. (1974). Determining the maximal flow in a network by the method of preflows. Doklady Mathematics. 15. 434–437. </a:t>
            </a:r>
            <a:r>
              <a:rPr lang="en" sz="1000"/>
              <a:t>https://dl.acm.org/doi/10.1145/48014.61051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[5] Zvi Galil, Amnon Naamad,An O(EVIog2V) algorithm for the maximal flow problem,Journal of Computer and System Sciences,Volume 21, Issue 2,1980,Pages 203-217,ISSN 0022-0000,</a:t>
            </a:r>
            <a:r>
              <a:rPr lang="en" sz="1000" u="sng">
                <a:hlinkClick r:id="rId3"/>
              </a:rPr>
              <a:t>https://doi.org/10.1016/0022-0000(80)90035-5</a:t>
            </a:r>
            <a:r>
              <a:rPr lang="en" sz="1000"/>
              <a:t>. (https://www.sciencedirect.com/science/article/pii/0022000080900355)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[6] </a:t>
            </a:r>
            <a:r>
              <a:rPr lang="en" sz="1000"/>
              <a:t>Daniel D. Sleator, Robert Endre Tarjan, A data structure for dynamic trees, Journal of Computer and System Sciences,Volume 26, Issue 3,1983,Pages 362-391,ISSN 0022-0000, https://www.sciencedirect.com/science/article/pii/0022000083900065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[7] Andrew V. Goldberg and Robert E. Tarjan. 1988. A new approach to the maximum-flow problem. J. ACM 35, 4 (Oct. 1988), 921–940. https://doi.org/10.1145/48014.61051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0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752" name="Google Shape;4752;p36"/>
          <p:cNvGrpSpPr/>
          <p:nvPr/>
        </p:nvGrpSpPr>
        <p:grpSpPr>
          <a:xfrm>
            <a:off x="0" y="2295575"/>
            <a:ext cx="1852803" cy="2847950"/>
            <a:chOff x="0" y="2295575"/>
            <a:chExt cx="2286000" cy="2847950"/>
          </a:xfrm>
        </p:grpSpPr>
        <p:grpSp>
          <p:nvGrpSpPr>
            <p:cNvPr id="4753" name="Google Shape;4753;p36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754" name="Google Shape;4754;p36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5" name="Google Shape;4755;p36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56" name="Google Shape;4756;p36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7" name="Google Shape;4757;p36"/>
            <p:cNvSpPr txBox="1"/>
            <p:nvPr/>
          </p:nvSpPr>
          <p:spPr>
            <a:xfrm>
              <a:off x="216300" y="3050050"/>
              <a:ext cx="1853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58" name="Google Shape;4758;p36"/>
            <p:cNvSpPr txBox="1"/>
            <p:nvPr/>
          </p:nvSpPr>
          <p:spPr>
            <a:xfrm>
              <a:off x="216300" y="3491350"/>
              <a:ext cx="18534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59" name="Google Shape;4759;p36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760" name="Google Shape;4760;p36"/>
          <p:cNvSpPr txBox="1"/>
          <p:nvPr/>
        </p:nvSpPr>
        <p:spPr>
          <a:xfrm>
            <a:off x="1632000" y="1345425"/>
            <a:ext cx="5880000" cy="2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Ford and Fulkerson [1] Approach</a:t>
            </a:r>
            <a:endParaRPr b="1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→ Find: Augmenting paths</a:t>
            </a:r>
            <a:endParaRPr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→ Update: Residual graph</a:t>
            </a:r>
            <a:endParaRPr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→ Repeat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4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Google Shape;476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766" name="Google Shape;4766;p37"/>
          <p:cNvGrpSpPr/>
          <p:nvPr/>
        </p:nvGrpSpPr>
        <p:grpSpPr>
          <a:xfrm>
            <a:off x="0" y="2295575"/>
            <a:ext cx="1852803" cy="2847950"/>
            <a:chOff x="0" y="2295575"/>
            <a:chExt cx="2286000" cy="2847950"/>
          </a:xfrm>
        </p:grpSpPr>
        <p:grpSp>
          <p:nvGrpSpPr>
            <p:cNvPr id="4767" name="Google Shape;4767;p37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768" name="Google Shape;4768;p37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9" name="Google Shape;4769;p37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70" name="Google Shape;4770;p37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71" name="Google Shape;4771;p37"/>
            <p:cNvSpPr txBox="1"/>
            <p:nvPr/>
          </p:nvSpPr>
          <p:spPr>
            <a:xfrm>
              <a:off x="216300" y="3050050"/>
              <a:ext cx="1853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72" name="Google Shape;4772;p37"/>
            <p:cNvSpPr txBox="1"/>
            <p:nvPr/>
          </p:nvSpPr>
          <p:spPr>
            <a:xfrm>
              <a:off x="216300" y="3491350"/>
              <a:ext cx="18534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73" name="Google Shape;4773;p37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774" name="Google Shape;4774;p37"/>
          <p:cNvSpPr txBox="1"/>
          <p:nvPr/>
        </p:nvSpPr>
        <p:spPr>
          <a:xfrm>
            <a:off x="1632000" y="1345425"/>
            <a:ext cx="5880000" cy="3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solution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Ford and Fulkerson [1] Approach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→ Find: Augmenting paths</a:t>
            </a:r>
            <a:endParaRPr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→ Update: Residual graph</a:t>
            </a:r>
            <a:endParaRPr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→ Repeat</a:t>
            </a:r>
            <a:endParaRPr>
              <a:solidFill>
                <a:srgbClr val="595959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Complexity: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lang="en">
                <a:solidFill>
                  <a:srgbClr val="595959"/>
                </a:solidFill>
              </a:rPr>
              <a:t>Indeterminate if flow is irrational numbers</a:t>
            </a:r>
            <a:endParaRPr>
              <a:solidFill>
                <a:srgbClr val="595959"/>
              </a:solidFill>
            </a:endParaRPr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</a:pPr>
            <a:r>
              <a:rPr b="1" lang="en">
                <a:solidFill>
                  <a:srgbClr val="595959"/>
                </a:solidFill>
              </a:rPr>
              <a:t>O(Ef)</a:t>
            </a:r>
            <a:r>
              <a:rPr lang="en">
                <a:solidFill>
                  <a:srgbClr val="595959"/>
                </a:solidFill>
              </a:rPr>
              <a:t> if capacities are integers, (where f = max flow)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8" name="Shape 4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9" name="Google Shape;477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780" name="Google Shape;4780;p38"/>
          <p:cNvGrpSpPr/>
          <p:nvPr/>
        </p:nvGrpSpPr>
        <p:grpSpPr>
          <a:xfrm>
            <a:off x="1852800" y="2295575"/>
            <a:ext cx="1753591" cy="2847950"/>
            <a:chOff x="0" y="2295575"/>
            <a:chExt cx="2286000" cy="2847950"/>
          </a:xfrm>
        </p:grpSpPr>
        <p:grpSp>
          <p:nvGrpSpPr>
            <p:cNvPr id="4781" name="Google Shape;4781;p3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782" name="Google Shape;4782;p3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3" name="Google Shape;4783;p3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4" name="Google Shape;4784;p38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5" name="Google Shape;4785;p38"/>
            <p:cNvSpPr txBox="1"/>
            <p:nvPr/>
          </p:nvSpPr>
          <p:spPr>
            <a:xfrm>
              <a:off x="216300" y="3050050"/>
              <a:ext cx="185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Dinic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Edmonds and Karp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6" name="Google Shape;4786;p38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Breadth First Search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87" name="Google Shape;4787;p3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4788" name="Google Shape;4788;p38"/>
          <p:cNvGrpSpPr/>
          <p:nvPr/>
        </p:nvGrpSpPr>
        <p:grpSpPr>
          <a:xfrm>
            <a:off x="0" y="2295575"/>
            <a:ext cx="1852803" cy="2847950"/>
            <a:chOff x="0" y="2295575"/>
            <a:chExt cx="2286000" cy="2847950"/>
          </a:xfrm>
        </p:grpSpPr>
        <p:grpSp>
          <p:nvGrpSpPr>
            <p:cNvPr id="4789" name="Google Shape;4789;p38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790" name="Google Shape;4790;p38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1" name="Google Shape;4791;p38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2" name="Google Shape;4792;p38"/>
            <p:cNvSpPr txBox="1"/>
            <p:nvPr/>
          </p:nvSpPr>
          <p:spPr>
            <a:xfrm>
              <a:off x="216291" y="2441107"/>
              <a:ext cx="8712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1959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93" name="Google Shape;4793;p38"/>
            <p:cNvSpPr txBox="1"/>
            <p:nvPr/>
          </p:nvSpPr>
          <p:spPr>
            <a:xfrm>
              <a:off x="216300" y="3050050"/>
              <a:ext cx="1853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Ford and Fulkerson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94" name="Google Shape;4794;p38"/>
            <p:cNvSpPr txBox="1"/>
            <p:nvPr/>
          </p:nvSpPr>
          <p:spPr>
            <a:xfrm>
              <a:off x="216300" y="3491350"/>
              <a:ext cx="18534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Augmenting Paths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Residual Graphs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95" name="Google Shape;4795;p38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796" name="Google Shape;4796;p38"/>
          <p:cNvSpPr txBox="1"/>
          <p:nvPr/>
        </p:nvSpPr>
        <p:spPr>
          <a:xfrm>
            <a:off x="918000" y="1222300"/>
            <a:ext cx="73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Augmenting along shortest paths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0" name="Shape 4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1" name="Google Shape;480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802" name="Google Shape;4802;p39"/>
          <p:cNvGrpSpPr/>
          <p:nvPr/>
        </p:nvGrpSpPr>
        <p:grpSpPr>
          <a:xfrm>
            <a:off x="0" y="2411450"/>
            <a:ext cx="1753591" cy="2847950"/>
            <a:chOff x="0" y="2295575"/>
            <a:chExt cx="2286000" cy="2847950"/>
          </a:xfrm>
        </p:grpSpPr>
        <p:grpSp>
          <p:nvGrpSpPr>
            <p:cNvPr id="4803" name="Google Shape;4803;p39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804" name="Google Shape;4804;p39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5" name="Google Shape;4805;p3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06" name="Google Shape;4806;p39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7" name="Google Shape;4807;p39"/>
            <p:cNvSpPr txBox="1"/>
            <p:nvPr/>
          </p:nvSpPr>
          <p:spPr>
            <a:xfrm>
              <a:off x="216300" y="3050050"/>
              <a:ext cx="185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Dinic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Edmonds and Karp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8" name="Google Shape;4808;p39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Breadth First Search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09" name="Google Shape;4809;p39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810" name="Google Shape;4810;p39"/>
          <p:cNvSpPr txBox="1"/>
          <p:nvPr/>
        </p:nvSpPr>
        <p:spPr>
          <a:xfrm>
            <a:off x="918000" y="1222300"/>
            <a:ext cx="7308000" cy="22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Augmenting along shortest paths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Dinic [2]: Levels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95959"/>
                </a:solidFill>
              </a:rPr>
              <a:t>→ Create: Levels Graph</a:t>
            </a:r>
            <a:endParaRPr sz="11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95959"/>
                </a:solidFill>
              </a:rPr>
              <a:t>→ Find: Blocking flows for each augmented path along that level</a:t>
            </a:r>
            <a:endParaRPr sz="11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95959"/>
                </a:solidFill>
              </a:rPr>
              <a:t>→ Update: Levels graph (shortest levels)</a:t>
            </a:r>
            <a:endParaRPr sz="11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595959"/>
                </a:solidFill>
              </a:rPr>
              <a:t>→ Repeat: for next level (layer), monotonically increasing</a:t>
            </a:r>
            <a:endParaRPr b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4" name="Shape 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" name="Google Shape;481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Brief History of Combinatorial Advances</a:t>
            </a:r>
            <a:r>
              <a:rPr lang="en" sz="1887"/>
              <a:t>:</a:t>
            </a:r>
            <a:r>
              <a:rPr lang="en" sz="2200"/>
              <a:t> Timeline</a:t>
            </a:r>
            <a:endParaRPr sz="2200"/>
          </a:p>
        </p:txBody>
      </p:sp>
      <p:grpSp>
        <p:nvGrpSpPr>
          <p:cNvPr id="4816" name="Google Shape;4816;p40"/>
          <p:cNvGrpSpPr/>
          <p:nvPr/>
        </p:nvGrpSpPr>
        <p:grpSpPr>
          <a:xfrm>
            <a:off x="0" y="2411450"/>
            <a:ext cx="1753591" cy="2847950"/>
            <a:chOff x="0" y="2295575"/>
            <a:chExt cx="2286000" cy="2847950"/>
          </a:xfrm>
        </p:grpSpPr>
        <p:grpSp>
          <p:nvGrpSpPr>
            <p:cNvPr id="4817" name="Google Shape;4817;p40"/>
            <p:cNvGrpSpPr/>
            <p:nvPr/>
          </p:nvGrpSpPr>
          <p:grpSpPr>
            <a:xfrm>
              <a:off x="0" y="2295575"/>
              <a:ext cx="2286000" cy="2847950"/>
              <a:chOff x="0" y="2295575"/>
              <a:chExt cx="2286000" cy="2847950"/>
            </a:xfrm>
          </p:grpSpPr>
          <p:sp>
            <p:nvSpPr>
              <p:cNvPr id="4818" name="Google Shape;4818;p40"/>
              <p:cNvSpPr/>
              <p:nvPr/>
            </p:nvSpPr>
            <p:spPr>
              <a:xfrm>
                <a:off x="0" y="2823925"/>
                <a:ext cx="2286000" cy="23196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9" name="Google Shape;4819;p40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83E3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20" name="Google Shape;4820;p40"/>
            <p:cNvSpPr txBox="1"/>
            <p:nvPr/>
          </p:nvSpPr>
          <p:spPr>
            <a:xfrm>
              <a:off x="216313" y="2441100"/>
              <a:ext cx="18534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1970, 1972</a:t>
              </a:r>
              <a:endParaRPr sz="10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1" name="Google Shape;4821;p40"/>
            <p:cNvSpPr txBox="1"/>
            <p:nvPr/>
          </p:nvSpPr>
          <p:spPr>
            <a:xfrm>
              <a:off x="216300" y="3050050"/>
              <a:ext cx="185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Dinic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Edmonds and Karp</a:t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2" name="Google Shape;4822;p40"/>
            <p:cNvSpPr txBox="1"/>
            <p:nvPr/>
          </p:nvSpPr>
          <p:spPr>
            <a:xfrm>
              <a:off x="216300" y="3627125"/>
              <a:ext cx="1853400" cy="12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Blocking Flows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Levels Graph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Breadth First Search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23" name="Google Shape;4823;p40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83E3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4824" name="Google Shape;4824;p40"/>
          <p:cNvSpPr txBox="1"/>
          <p:nvPr/>
        </p:nvSpPr>
        <p:spPr>
          <a:xfrm>
            <a:off x="918000" y="1222300"/>
            <a:ext cx="7308000" cy="3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Augmenting along shortest paths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Dinic [2]: Levels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E5E5E"/>
                </a:solidFill>
              </a:rPr>
              <a:t>→ Create: Levels Graph</a:t>
            </a:r>
            <a:endParaRPr sz="1100">
              <a:solidFill>
                <a:srgbClr val="5E5E5E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E5E5E"/>
                </a:solidFill>
              </a:rPr>
              <a:t>→ Find: Blocking flows for each augmented path along that level</a:t>
            </a:r>
            <a:endParaRPr sz="1100">
              <a:solidFill>
                <a:srgbClr val="5E5E5E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E5E5E"/>
                </a:solidFill>
              </a:rPr>
              <a:t>→ Update: Levels graph (shortest levels)</a:t>
            </a:r>
            <a:endParaRPr sz="1100">
              <a:solidFill>
                <a:srgbClr val="5E5E5E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E5E5E"/>
                </a:solidFill>
              </a:rPr>
              <a:t>→ Repeat: for next level (layer), monotonically increasing</a:t>
            </a:r>
            <a:endParaRPr sz="1100">
              <a:solidFill>
                <a:srgbClr val="5E5E5E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Complexity: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31115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b="1" lang="en" sz="1300">
                <a:solidFill>
                  <a:srgbClr val="595959"/>
                </a:solidFill>
              </a:rPr>
              <a:t>O(EV^2)</a:t>
            </a:r>
            <a:r>
              <a:rPr lang="en" sz="1300">
                <a:solidFill>
                  <a:srgbClr val="595959"/>
                </a:solidFill>
              </a:rPr>
              <a:t> time, </a:t>
            </a:r>
            <a:r>
              <a:rPr b="1" lang="en" sz="1300">
                <a:solidFill>
                  <a:srgbClr val="595959"/>
                </a:solidFill>
              </a:rPr>
              <a:t>O(E)</a:t>
            </a:r>
            <a:r>
              <a:rPr lang="en" sz="1300">
                <a:solidFill>
                  <a:srgbClr val="595959"/>
                </a:solidFill>
              </a:rPr>
              <a:t> space</a:t>
            </a:r>
            <a:endParaRPr sz="300">
              <a:solidFill>
                <a:srgbClr val="595959"/>
              </a:solidFill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 Futuristic Duotone Style Tech Pitch Deck  by Slidesgo">
  <a:themeElements>
    <a:clrScheme name="Simple Light">
      <a:dk1>
        <a:srgbClr val="212121"/>
      </a:dk1>
      <a:lt1>
        <a:srgbClr val="999999"/>
      </a:lt1>
      <a:dk2>
        <a:srgbClr val="D9D9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